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theme/themeOverride12.xml" ContentType="application/vnd.openxmlformats-officedocument.themeOverride+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74" r:id="rId4"/>
  </p:sldMasterIdLst>
  <p:notesMasterIdLst>
    <p:notesMasterId r:id="rId32"/>
  </p:notesMasterIdLst>
  <p:handoutMasterIdLst>
    <p:handoutMasterId r:id="rId33"/>
  </p:handoutMasterIdLst>
  <p:sldIdLst>
    <p:sldId id="256" r:id="rId5"/>
    <p:sldId id="258" r:id="rId6"/>
    <p:sldId id="2958" r:id="rId7"/>
    <p:sldId id="2147376066" r:id="rId8"/>
    <p:sldId id="2147376033" r:id="rId9"/>
    <p:sldId id="2147376040" r:id="rId10"/>
    <p:sldId id="2147376064" r:id="rId11"/>
    <p:sldId id="2147376041" r:id="rId12"/>
    <p:sldId id="2147376067" r:id="rId13"/>
    <p:sldId id="2147376068" r:id="rId14"/>
    <p:sldId id="2147376070" r:id="rId15"/>
    <p:sldId id="2147376042" r:id="rId16"/>
    <p:sldId id="2147376043" r:id="rId17"/>
    <p:sldId id="2147376072" r:id="rId18"/>
    <p:sldId id="2147376071" r:id="rId19"/>
    <p:sldId id="2147376073" r:id="rId20"/>
    <p:sldId id="2147376076" r:id="rId21"/>
    <p:sldId id="2147376077" r:id="rId22"/>
    <p:sldId id="2147376053" r:id="rId23"/>
    <p:sldId id="271" r:id="rId24"/>
    <p:sldId id="259" r:id="rId25"/>
    <p:sldId id="274" r:id="rId26"/>
    <p:sldId id="275" r:id="rId27"/>
    <p:sldId id="2147376081" r:id="rId28"/>
    <p:sldId id="2147376083" r:id="rId29"/>
    <p:sldId id="2147376084" r:id="rId30"/>
    <p:sldId id="2147376074" r:id="rId31"/>
  </p:sldIdLst>
  <p:sldSz cx="12192000" cy="6858000"/>
  <p:notesSz cx="7102475" cy="9388475"/>
  <p:custDataLst>
    <p:tags r:id="rId34"/>
  </p:custDataLst>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7"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3" algn="l" defTabSz="914333" rtl="0" eaLnBrk="1" latinLnBrk="0" hangingPunct="1">
      <a:defRPr sz="1800" kern="1200">
        <a:solidFill>
          <a:schemeClr val="tx1"/>
        </a:solidFill>
        <a:latin typeface="+mn-lt"/>
        <a:ea typeface="+mn-ea"/>
        <a:cs typeface="+mn-cs"/>
      </a:defRPr>
    </a:lvl6pPr>
    <a:lvl7pPr marL="2742999"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ck Intro" id="{7302B13B-8761-421E-899C-19A52F486A7C}">
          <p14:sldIdLst>
            <p14:sldId id="256"/>
            <p14:sldId id="258"/>
            <p14:sldId id="2958"/>
            <p14:sldId id="2147376066"/>
            <p14:sldId id="2147376033"/>
            <p14:sldId id="2147376040"/>
            <p14:sldId id="2147376064"/>
            <p14:sldId id="2147376041"/>
            <p14:sldId id="2147376067"/>
            <p14:sldId id="2147376068"/>
            <p14:sldId id="2147376070"/>
            <p14:sldId id="2147376042"/>
            <p14:sldId id="2147376043"/>
            <p14:sldId id="2147376072"/>
            <p14:sldId id="2147376071"/>
            <p14:sldId id="2147376073"/>
            <p14:sldId id="2147376076"/>
            <p14:sldId id="2147376077"/>
            <p14:sldId id="2147376053"/>
            <p14:sldId id="271"/>
            <p14:sldId id="259"/>
            <p14:sldId id="274"/>
            <p14:sldId id="275"/>
            <p14:sldId id="2147376081"/>
            <p14:sldId id="2147376083"/>
            <p14:sldId id="2147376084"/>
            <p14:sldId id="2147376074"/>
          </p14:sldIdLst>
        </p14:section>
        <p14:section name="Deck Intro" id="{D14906F7-00D9-9F4A-A0F8-C2FACCFF0CCF}">
          <p14:sldIdLst/>
        </p14:section>
        <p14:section name="Deck Intro" id="{D1D4C25A-E476-46E5-925E-8EB3BB3C9CC7}">
          <p14:sldIdLst/>
        </p14:section>
      </p14:sectionLst>
    </p:ext>
    <p:ext uri="{EFAFB233-063F-42B5-8137-9DF3F51BA10A}">
      <p15:sldGuideLst xmlns:p15="http://schemas.microsoft.com/office/powerpoint/2012/main">
        <p15:guide id="3" orient="horz" pos="1608" userDrawn="1">
          <p15:clr>
            <a:srgbClr val="A4A3A4"/>
          </p15:clr>
        </p15:guide>
        <p15:guide id="4" pos="3048" userDrawn="1">
          <p15:clr>
            <a:srgbClr val="A4A3A4"/>
          </p15:clr>
        </p15:guide>
        <p15:guide id="5" orient="horz" pos="3384" userDrawn="1">
          <p15:clr>
            <a:srgbClr val="A4A3A4"/>
          </p15:clr>
        </p15:guide>
        <p15:guide id="6" pos="432" userDrawn="1">
          <p15:clr>
            <a:srgbClr val="A4A3A4"/>
          </p15:clr>
        </p15:guide>
        <p15:guide id="7" orient="horz" pos="1920" userDrawn="1">
          <p15:clr>
            <a:srgbClr val="A4A3A4"/>
          </p15:clr>
        </p15:guide>
        <p15:guide id="8" orient="horz" pos="23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ranjan Bose" initials="NB" lastIdx="4" clrIdx="0"/>
  <p:cmAuthor id="2" name="Oliver Rothschild" initials="OR" lastIdx="13" clrIdx="1"/>
  <p:cmAuthor id="3" name="Chad Hall" initials="CH" lastIdx="15" clrIdx="2"/>
  <p:cmAuthor id="4" name="Chad Hall" initials="CH [2]" lastIdx="1" clrIdx="3"/>
  <p:cmAuthor id="5" name="Chad Hall" initials="CH [3]" lastIdx="1" clrIdx="4"/>
  <p:cmAuthor id="6" name="David Ehlert" initials="DE" lastIdx="6" clrIdx="5"/>
  <p:cmAuthor id="7" name="Torsten Reinl" initials="TR" lastIdx="4" clrIdx="6"/>
  <p:cmAuthor id="8" name="Jeremy Derfner" initials="JD [5]" lastIdx="1" clrIdx="7"/>
  <p:cmAuthor id="9" name="Shelley Walton" initials="SW" lastIdx="6" clrIdx="8"/>
  <p:cmAuthor id="10" name="Sudha Sharma" initials="SS" lastIdx="1" clrIdx="9"/>
  <p:cmAuthor id="11" name="Sanae" initials="S" lastIdx="1" clrIdx="10">
    <p:extLst>
      <p:ext uri="{19B8F6BF-5375-455C-9EA6-DF929625EA0E}">
        <p15:presenceInfo xmlns:p15="http://schemas.microsoft.com/office/powerpoint/2012/main" userId="Sanae" providerId="None"/>
      </p:ext>
    </p:extLst>
  </p:cmAuthor>
  <p:cmAuthor id="12" name="Oona Campbell" initials="OC" lastIdx="14" clrIdx="11">
    <p:extLst>
      <p:ext uri="{19B8F6BF-5375-455C-9EA6-DF929625EA0E}">
        <p15:presenceInfo xmlns:p15="http://schemas.microsoft.com/office/powerpoint/2012/main" userId="Oona Campbell" providerId="None"/>
      </p:ext>
    </p:extLst>
  </p:cmAuthor>
  <p:cmAuthor id="13" name="bassarag1@gmail.com" initials="b" lastIdx="4" clrIdx="12">
    <p:extLst>
      <p:ext uri="{19B8F6BF-5375-455C-9EA6-DF929625EA0E}">
        <p15:presenceInfo xmlns:p15="http://schemas.microsoft.com/office/powerpoint/2012/main" userId="e685dbc336d63e2c" providerId="Windows Live"/>
      </p:ext>
    </p:extLst>
  </p:cmAuthor>
  <p:cmAuthor id="14" name="Vincent De Brouwere" initials="VDB" lastIdx="5" clrIdx="13">
    <p:extLst>
      <p:ext uri="{19B8F6BF-5375-455C-9EA6-DF929625EA0E}">
        <p15:presenceInfo xmlns:p15="http://schemas.microsoft.com/office/powerpoint/2012/main" userId="a7aee161ebdfcb9c" providerId="Windows Live"/>
      </p:ext>
    </p:extLst>
  </p:cmAuthor>
  <p:cmAuthor id="15" name="Melisa Martinez-Alvarez" initials="MMA" lastIdx="9" clrIdx="14">
    <p:extLst>
      <p:ext uri="{19B8F6BF-5375-455C-9EA6-DF929625EA0E}">
        <p15:presenceInfo xmlns:p15="http://schemas.microsoft.com/office/powerpoint/2012/main" userId="S::phpummar@lshtm.ac.uk::c63d6ec6-f2d6-4eee-865f-8d71c7e76ea4" providerId="AD"/>
      </p:ext>
    </p:extLst>
  </p:cmAuthor>
  <p:cmAuthor id="16" name="Mareme Diallo" initials="MD" lastIdx="2" clrIdx="15">
    <p:extLst>
      <p:ext uri="{19B8F6BF-5375-455C-9EA6-DF929625EA0E}">
        <p15:presenceInfo xmlns:p15="http://schemas.microsoft.com/office/powerpoint/2012/main" userId="S::lshmd7@lshtm.ac.uk::22f0e166-0c43-40df-81aa-6a68b2bb18e3" providerId="AD"/>
      </p:ext>
    </p:extLst>
  </p:cmAuthor>
  <p:cmAuthor id="17" name="Ramesh Banadakoppa Manjappa" initials="RBM" lastIdx="51" clrIdx="16">
    <p:extLst>
      <p:ext uri="{19B8F6BF-5375-455C-9EA6-DF929625EA0E}">
        <p15:presenceInfo xmlns:p15="http://schemas.microsoft.com/office/powerpoint/2012/main" userId="10920d89e526ffff" providerId="Windows Live"/>
      </p:ext>
    </p:extLst>
  </p:cmAuthor>
  <p:cmAuthor id="18" name="Andrea Blanchard" initials="AB" lastIdx="19" clrIdx="17">
    <p:extLst>
      <p:ext uri="{19B8F6BF-5375-455C-9EA6-DF929625EA0E}">
        <p15:presenceInfo xmlns:p15="http://schemas.microsoft.com/office/powerpoint/2012/main" userId="aac503b50bd81e88" providerId="Windows Live"/>
      </p:ext>
    </p:extLst>
  </p:cmAuthor>
  <p:cmAuthor id="19" name="Usha Ram" initials="UR" lastIdx="18" clrIdx="18">
    <p:extLst>
      <p:ext uri="{19B8F6BF-5375-455C-9EA6-DF929625EA0E}">
        <p15:presenceInfo xmlns:p15="http://schemas.microsoft.com/office/powerpoint/2012/main" userId="Usha Ram" providerId="None"/>
      </p:ext>
    </p:extLst>
  </p:cmAuthor>
  <p:cmAuthor id="20" name="Andrea Blanchard" initials="AB [2]" lastIdx="13" clrIdx="20">
    <p:extLst>
      <p:ext uri="{19B8F6BF-5375-455C-9EA6-DF929625EA0E}">
        <p15:presenceInfo xmlns:p15="http://schemas.microsoft.com/office/powerpoint/2012/main" userId="Andrea Blanchard" providerId="None"/>
      </p:ext>
    </p:extLst>
  </p:cmAuthor>
  <p:cmAuthor id="21" name="shoum" initials="s" lastIdx="7" clrIdx="21">
    <p:extLst>
      <p:ext uri="{19B8F6BF-5375-455C-9EA6-DF929625EA0E}">
        <p15:presenceInfo xmlns:p15="http://schemas.microsoft.com/office/powerpoint/2012/main" userId="cbc4091384e783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00"/>
    <a:srgbClr val="FFED01"/>
    <a:srgbClr val="A3B5E5"/>
    <a:srgbClr val="789FDD"/>
    <a:srgbClr val="2574C3"/>
    <a:srgbClr val="9900FF"/>
    <a:srgbClr val="242852"/>
    <a:srgbClr val="00485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21" autoAdjust="0"/>
    <p:restoredTop sz="95231" autoAdjust="0"/>
  </p:normalViewPr>
  <p:slideViewPr>
    <p:cSldViewPr snapToGrid="0">
      <p:cViewPr varScale="1">
        <p:scale>
          <a:sx n="108" d="100"/>
          <a:sy n="108" d="100"/>
        </p:scale>
        <p:origin x="126" y="114"/>
      </p:cViewPr>
      <p:guideLst>
        <p:guide orient="horz" pos="1608"/>
        <p:guide pos="3048"/>
        <p:guide orient="horz" pos="3384"/>
        <p:guide pos="432"/>
        <p:guide orient="horz" pos="1920"/>
        <p:guide orient="horz" pos="2304"/>
      </p:guideLst>
    </p:cSldViewPr>
  </p:slideViewPr>
  <p:notesTextViewPr>
    <p:cViewPr>
      <p:scale>
        <a:sx n="95" d="100"/>
        <a:sy n="95" d="100"/>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mesh.CHS-00444\Dropbox\equity%20analysis\2022.09.08%20Equity%20in%20coverage%20in%20UP_draft%20figur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Ramesh.CHS-00444\Dropbox\equity%20analysis\2022.08.31%20equity%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amesh.CHS-00444\Dropbox\equity%20analysis\2022.08.31%20equity%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1'!$A$4</c:f>
              <c:strCache>
                <c:ptCount val="1"/>
                <c:pt idx="0">
                  <c:v>Any ANC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'Figure 1'!$B$3:$D$3</c:f>
              <c:strCache>
                <c:ptCount val="3"/>
                <c:pt idx="0">
                  <c:v>NFHS 2005-06</c:v>
                </c:pt>
                <c:pt idx="1">
                  <c:v>NFHS 2015-16</c:v>
                </c:pt>
                <c:pt idx="2">
                  <c:v>NFHS 2019-21</c:v>
                </c:pt>
              </c:strCache>
            </c:strRef>
          </c:cat>
          <c:val>
            <c:numRef>
              <c:f>'Figure 1'!$B$4:$D$4</c:f>
              <c:numCache>
                <c:formatCode>General</c:formatCode>
                <c:ptCount val="3"/>
                <c:pt idx="0">
                  <c:v>63.1</c:v>
                </c:pt>
                <c:pt idx="1">
                  <c:v>73.2</c:v>
                </c:pt>
                <c:pt idx="2">
                  <c:v>94.3</c:v>
                </c:pt>
              </c:numCache>
            </c:numRef>
          </c:val>
          <c:smooth val="0"/>
          <c:extLst>
            <c:ext xmlns:c16="http://schemas.microsoft.com/office/drawing/2014/chart" uri="{C3380CC4-5D6E-409C-BE32-E72D297353CC}">
              <c16:uniqueId val="{00000000-F9D2-4365-AF11-76548A66AACE}"/>
            </c:ext>
          </c:extLst>
        </c:ser>
        <c:ser>
          <c:idx val="1"/>
          <c:order val="1"/>
          <c:tx>
            <c:strRef>
              <c:f>'Figure 1'!$A$5</c:f>
              <c:strCache>
                <c:ptCount val="1"/>
                <c:pt idx="0">
                  <c:v>Institutional delivery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'Figure 1'!$B$3:$D$3</c:f>
              <c:strCache>
                <c:ptCount val="3"/>
                <c:pt idx="0">
                  <c:v>NFHS 2005-06</c:v>
                </c:pt>
                <c:pt idx="1">
                  <c:v>NFHS 2015-16</c:v>
                </c:pt>
                <c:pt idx="2">
                  <c:v>NFHS 2019-21</c:v>
                </c:pt>
              </c:strCache>
            </c:strRef>
          </c:cat>
          <c:val>
            <c:numRef>
              <c:f>'Figure 1'!$B$5:$D$5</c:f>
              <c:numCache>
                <c:formatCode>General</c:formatCode>
                <c:ptCount val="3"/>
                <c:pt idx="0">
                  <c:v>15.8</c:v>
                </c:pt>
                <c:pt idx="1">
                  <c:v>66.8</c:v>
                </c:pt>
                <c:pt idx="2">
                  <c:v>82.9</c:v>
                </c:pt>
              </c:numCache>
            </c:numRef>
          </c:val>
          <c:smooth val="0"/>
          <c:extLst>
            <c:ext xmlns:c16="http://schemas.microsoft.com/office/drawing/2014/chart" uri="{C3380CC4-5D6E-409C-BE32-E72D297353CC}">
              <c16:uniqueId val="{00000001-F9D2-4365-AF11-76548A66AACE}"/>
            </c:ext>
          </c:extLst>
        </c:ser>
        <c:ser>
          <c:idx val="2"/>
          <c:order val="2"/>
          <c:tx>
            <c:strRef>
              <c:f>'Figure 1'!$A$6</c:f>
              <c:strCache>
                <c:ptCount val="1"/>
                <c:pt idx="0">
                  <c:v>Any PNC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'Figure 1'!$B$3:$D$3</c:f>
              <c:strCache>
                <c:ptCount val="3"/>
                <c:pt idx="0">
                  <c:v>NFHS 2005-06</c:v>
                </c:pt>
                <c:pt idx="1">
                  <c:v>NFHS 2015-16</c:v>
                </c:pt>
                <c:pt idx="2">
                  <c:v>NFHS 2019-21</c:v>
                </c:pt>
              </c:strCache>
            </c:strRef>
          </c:cat>
          <c:val>
            <c:numRef>
              <c:f>'Figure 1'!$B$6:$D$6</c:f>
              <c:numCache>
                <c:formatCode>General</c:formatCode>
                <c:ptCount val="3"/>
                <c:pt idx="0">
                  <c:v>8.4</c:v>
                </c:pt>
                <c:pt idx="1">
                  <c:v>58.3</c:v>
                </c:pt>
                <c:pt idx="2">
                  <c:v>79.099999999999994</c:v>
                </c:pt>
              </c:numCache>
            </c:numRef>
          </c:val>
          <c:smooth val="0"/>
          <c:extLst>
            <c:ext xmlns:c16="http://schemas.microsoft.com/office/drawing/2014/chart" uri="{C3380CC4-5D6E-409C-BE32-E72D297353CC}">
              <c16:uniqueId val="{00000002-F9D2-4365-AF11-76548A66AACE}"/>
            </c:ext>
          </c:extLst>
        </c:ser>
        <c:ser>
          <c:idx val="3"/>
          <c:order val="3"/>
          <c:tx>
            <c:strRef>
              <c:f>'Figure 1'!$A$7</c:f>
              <c:strCache>
                <c:ptCount val="1"/>
                <c:pt idx="0">
                  <c:v>All vaccinations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'Figure 1'!$B$3:$D$3</c:f>
              <c:strCache>
                <c:ptCount val="3"/>
                <c:pt idx="0">
                  <c:v>NFHS 2005-06</c:v>
                </c:pt>
                <c:pt idx="1">
                  <c:v>NFHS 2015-16</c:v>
                </c:pt>
                <c:pt idx="2">
                  <c:v>NFHS 2019-21</c:v>
                </c:pt>
              </c:strCache>
            </c:strRef>
          </c:cat>
          <c:val>
            <c:numRef>
              <c:f>'Figure 1'!$B$7:$D$7</c:f>
              <c:numCache>
                <c:formatCode>General</c:formatCode>
                <c:ptCount val="3"/>
                <c:pt idx="0">
                  <c:v>20.399999999999999</c:v>
                </c:pt>
                <c:pt idx="1">
                  <c:v>50.5</c:v>
                </c:pt>
                <c:pt idx="2">
                  <c:v>70.2</c:v>
                </c:pt>
              </c:numCache>
            </c:numRef>
          </c:val>
          <c:smooth val="0"/>
          <c:extLst>
            <c:ext xmlns:c16="http://schemas.microsoft.com/office/drawing/2014/chart" uri="{C3380CC4-5D6E-409C-BE32-E72D297353CC}">
              <c16:uniqueId val="{00000003-F9D2-4365-AF11-76548A66AACE}"/>
            </c:ext>
          </c:extLst>
        </c:ser>
        <c:ser>
          <c:idx val="4"/>
          <c:order val="4"/>
          <c:tx>
            <c:strRef>
              <c:f>'Figure 1'!$A$8</c:f>
              <c:strCache>
                <c:ptCount val="1"/>
                <c:pt idx="0">
                  <c:v>treatment for childhood illness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'Figure 1'!$B$3:$D$3</c:f>
              <c:strCache>
                <c:ptCount val="3"/>
                <c:pt idx="0">
                  <c:v>NFHS 2005-06</c:v>
                </c:pt>
                <c:pt idx="1">
                  <c:v>NFHS 2015-16</c:v>
                </c:pt>
                <c:pt idx="2">
                  <c:v>NFHS 2019-21</c:v>
                </c:pt>
              </c:strCache>
            </c:strRef>
          </c:cat>
          <c:val>
            <c:numRef>
              <c:f>'Figure 1'!$B$8:$D$8</c:f>
              <c:numCache>
                <c:formatCode>General</c:formatCode>
                <c:ptCount val="3"/>
                <c:pt idx="0">
                  <c:v>62.6</c:v>
                </c:pt>
                <c:pt idx="1">
                  <c:v>64.7</c:v>
                </c:pt>
                <c:pt idx="2">
                  <c:v>61.8</c:v>
                </c:pt>
              </c:numCache>
            </c:numRef>
          </c:val>
          <c:smooth val="0"/>
          <c:extLst>
            <c:ext xmlns:c16="http://schemas.microsoft.com/office/drawing/2014/chart" uri="{C3380CC4-5D6E-409C-BE32-E72D297353CC}">
              <c16:uniqueId val="{00000004-F9D2-4365-AF11-76548A66AACE}"/>
            </c:ext>
          </c:extLst>
        </c:ser>
        <c:dLbls>
          <c:showLegendKey val="0"/>
          <c:showVal val="0"/>
          <c:showCatName val="0"/>
          <c:showSerName val="0"/>
          <c:showPercent val="0"/>
          <c:showBubbleSize val="0"/>
        </c:dLbls>
        <c:marker val="1"/>
        <c:smooth val="0"/>
        <c:axId val="695179424"/>
        <c:axId val="695177344"/>
      </c:lineChart>
      <c:catAx>
        <c:axId val="69517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5177344"/>
        <c:crosses val="autoZero"/>
        <c:auto val="1"/>
        <c:lblAlgn val="ctr"/>
        <c:lblOffset val="100"/>
        <c:noMultiLvlLbl val="0"/>
      </c:catAx>
      <c:valAx>
        <c:axId val="6951773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coverage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5179424"/>
        <c:crosses val="autoZero"/>
        <c:crossBetween val="between"/>
      </c:valAx>
      <c:spPr>
        <a:noFill/>
        <a:ln>
          <a:noFill/>
        </a:ln>
        <a:effectLst/>
      </c:spPr>
    </c:plotArea>
    <c:legend>
      <c:legendPos val="r"/>
      <c:layout>
        <c:manualLayout>
          <c:xMode val="edge"/>
          <c:yMode val="edge"/>
          <c:x val="0.68885958005249348"/>
          <c:y val="7.6166740949834097E-2"/>
          <c:w val="0.29447375328083986"/>
          <c:h val="0.792416679047194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'Figure 4'!$A$21</c:f>
              <c:strCache>
                <c:ptCount val="1"/>
                <c:pt idx="0">
                  <c:v>% of villages with 100% contact coverage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xmlns:c15="http://schemas.microsoft.com/office/drawing/2012/chart" uri="{02D57815-91ED-43cb-92C2-25804820EDAC}">
                  <c15:fullRef>
                    <c15:sqref>'Figure 4'!$B$19:$P$20</c15:sqref>
                  </c15:fullRef>
                </c:ext>
              </c:extLst>
              <c:f>'Figure 4'!$C$19:$P$20</c:f>
              <c:multiLvlStrCache>
                <c:ptCount val="10"/>
                <c:lvl>
                  <c:pt idx="0">
                    <c:v>NFHS 2015-16</c:v>
                  </c:pt>
                  <c:pt idx="1">
                    <c:v>NFHS 2020-21</c:v>
                  </c:pt>
                  <c:pt idx="2">
                    <c:v>NFHS 2015-16</c:v>
                  </c:pt>
                  <c:pt idx="3">
                    <c:v>NFHS 2020-21</c:v>
                  </c:pt>
                  <c:pt idx="4">
                    <c:v>NFHS 2015-16</c:v>
                  </c:pt>
                  <c:pt idx="5">
                    <c:v>NFHS 2020-21</c:v>
                  </c:pt>
                  <c:pt idx="6">
                    <c:v>NFHS 2015-16</c:v>
                  </c:pt>
                  <c:pt idx="7">
                    <c:v>NFHS 2020-21</c:v>
                  </c:pt>
                  <c:pt idx="8">
                    <c:v>NFHS 2015-16</c:v>
                  </c:pt>
                  <c:pt idx="9">
                    <c:v>NFHS 2020-21</c:v>
                  </c:pt>
                </c:lvl>
                <c:lvl/>
              </c:multiLvlStrCache>
            </c:multiLvlStrRef>
          </c:cat>
          <c:val>
            <c:numRef>
              <c:extLst>
                <c:ext xmlns:c15="http://schemas.microsoft.com/office/drawing/2012/chart" uri="{02D57815-91ED-43cb-92C2-25804820EDAC}">
                  <c15:fullRef>
                    <c15:sqref>'Figure 4'!$B$21:$P$21</c15:sqref>
                  </c15:fullRef>
                </c:ext>
              </c:extLst>
              <c:f>('Figure 4'!$C$21:$D$21,'Figure 4'!$F$21:$G$21,'Figure 4'!$I$21:$J$21,'Figure 4'!$L$21:$M$21,'Figure 4'!$O$21:$P$21)</c:f>
              <c:numCache>
                <c:formatCode>General</c:formatCode>
                <c:ptCount val="10"/>
                <c:pt idx="0">
                  <c:v>13.44</c:v>
                </c:pt>
                <c:pt idx="1">
                  <c:v>36.35</c:v>
                </c:pt>
                <c:pt idx="2">
                  <c:v>26.83</c:v>
                </c:pt>
                <c:pt idx="3">
                  <c:v>51.76</c:v>
                </c:pt>
                <c:pt idx="4">
                  <c:v>33.46</c:v>
                </c:pt>
                <c:pt idx="5">
                  <c:v>52.6</c:v>
                </c:pt>
                <c:pt idx="6">
                  <c:v>28.17</c:v>
                </c:pt>
                <c:pt idx="7">
                  <c:v>48.43</c:v>
                </c:pt>
                <c:pt idx="8">
                  <c:v>61.03</c:v>
                </c:pt>
                <c:pt idx="9">
                  <c:v>79.08</c:v>
                </c:pt>
              </c:numCache>
            </c:numRef>
          </c:val>
          <c:extLst>
            <c:ext xmlns:c16="http://schemas.microsoft.com/office/drawing/2014/chart" uri="{C3380CC4-5D6E-409C-BE32-E72D297353CC}">
              <c16:uniqueId val="{00000000-CF1F-476B-8C92-A799DA879163}"/>
            </c:ext>
          </c:extLst>
        </c:ser>
        <c:ser>
          <c:idx val="1"/>
          <c:order val="1"/>
          <c:tx>
            <c:strRef>
              <c:f>'Figure 4'!$A$22</c:f>
              <c:strCache>
                <c:ptCount val="1"/>
                <c:pt idx="0">
                  <c:v>% of villages with 0% contact coverage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xmlns:c15="http://schemas.microsoft.com/office/drawing/2012/chart" uri="{02D57815-91ED-43cb-92C2-25804820EDAC}">
                  <c15:fullRef>
                    <c15:sqref>'Figure 4'!$B$19:$P$20</c15:sqref>
                  </c15:fullRef>
                </c:ext>
              </c:extLst>
              <c:f>'Figure 4'!$C$19:$P$20</c:f>
              <c:multiLvlStrCache>
                <c:ptCount val="10"/>
                <c:lvl>
                  <c:pt idx="0">
                    <c:v>NFHS 2015-16</c:v>
                  </c:pt>
                  <c:pt idx="1">
                    <c:v>NFHS 2020-21</c:v>
                  </c:pt>
                  <c:pt idx="2">
                    <c:v>NFHS 2015-16</c:v>
                  </c:pt>
                  <c:pt idx="3">
                    <c:v>NFHS 2020-21</c:v>
                  </c:pt>
                  <c:pt idx="4">
                    <c:v>NFHS 2015-16</c:v>
                  </c:pt>
                  <c:pt idx="5">
                    <c:v>NFHS 2020-21</c:v>
                  </c:pt>
                  <c:pt idx="6">
                    <c:v>NFHS 2015-16</c:v>
                  </c:pt>
                  <c:pt idx="7">
                    <c:v>NFHS 2020-21</c:v>
                  </c:pt>
                  <c:pt idx="8">
                    <c:v>NFHS 2015-16</c:v>
                  </c:pt>
                  <c:pt idx="9">
                    <c:v>NFHS 2020-21</c:v>
                  </c:pt>
                </c:lvl>
                <c:lvl/>
              </c:multiLvlStrCache>
            </c:multiLvlStrRef>
          </c:cat>
          <c:val>
            <c:numRef>
              <c:extLst>
                <c:ext xmlns:c15="http://schemas.microsoft.com/office/drawing/2012/chart" uri="{02D57815-91ED-43cb-92C2-25804820EDAC}">
                  <c15:fullRef>
                    <c15:sqref>'Figure 4'!$B$22:$P$22</c15:sqref>
                  </c15:fullRef>
                </c:ext>
              </c:extLst>
              <c:f>('Figure 4'!$C$22:$D$22,'Figure 4'!$F$22:$G$22,'Figure 4'!$I$22:$J$22,'Figure 4'!$L$22:$M$22,'Figure 4'!$O$22:$P$22)</c:f>
              <c:numCache>
                <c:formatCode>General</c:formatCode>
                <c:ptCount val="10"/>
                <c:pt idx="0">
                  <c:v>0.6</c:v>
                </c:pt>
                <c:pt idx="1">
                  <c:v>0.04</c:v>
                </c:pt>
                <c:pt idx="2">
                  <c:v>8.06</c:v>
                </c:pt>
                <c:pt idx="3">
                  <c:v>5.79</c:v>
                </c:pt>
                <c:pt idx="4">
                  <c:v>2.97</c:v>
                </c:pt>
                <c:pt idx="5">
                  <c:v>0.61</c:v>
                </c:pt>
                <c:pt idx="6">
                  <c:v>8.16</c:v>
                </c:pt>
                <c:pt idx="7">
                  <c:v>3.84</c:v>
                </c:pt>
                <c:pt idx="8">
                  <c:v>32.22</c:v>
                </c:pt>
                <c:pt idx="9">
                  <c:v>18.420000000000002</c:v>
                </c:pt>
              </c:numCache>
            </c:numRef>
          </c:val>
          <c:extLst>
            <c:ext xmlns:c16="http://schemas.microsoft.com/office/drawing/2014/chart" uri="{C3380CC4-5D6E-409C-BE32-E72D297353CC}">
              <c16:uniqueId val="{00000001-CF1F-476B-8C92-A799DA879163}"/>
            </c:ext>
          </c:extLst>
        </c:ser>
        <c:dLbls>
          <c:showLegendKey val="0"/>
          <c:showVal val="0"/>
          <c:showCatName val="0"/>
          <c:showSerName val="0"/>
          <c:showPercent val="0"/>
          <c:showBubbleSize val="0"/>
        </c:dLbls>
        <c:gapWidth val="219"/>
        <c:overlap val="-27"/>
        <c:axId val="856521568"/>
        <c:axId val="856526560"/>
      </c:barChart>
      <c:catAx>
        <c:axId val="85652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26560"/>
        <c:crosses val="autoZero"/>
        <c:auto val="1"/>
        <c:lblAlgn val="ctr"/>
        <c:lblOffset val="100"/>
        <c:noMultiLvlLbl val="0"/>
      </c:catAx>
      <c:valAx>
        <c:axId val="856526560"/>
        <c:scaling>
          <c:orientation val="minMax"/>
        </c:scaling>
        <c:delete val="1"/>
        <c:axPos val="l"/>
        <c:numFmt formatCode="General" sourceLinked="1"/>
        <c:majorTickMark val="none"/>
        <c:minorTickMark val="none"/>
        <c:tickLblPos val="nextTo"/>
        <c:crossAx val="85652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No education: NFHS 2015-16</c:v>
          </c:tx>
          <c:spPr>
            <a:ln w="19050" cap="rnd">
              <a:noFill/>
              <a:round/>
            </a:ln>
            <a:effectLst/>
          </c:spPr>
          <c:marker>
            <c:symbol val="circle"/>
            <c:size val="10"/>
            <c:spPr>
              <a:solidFill>
                <a:schemeClr val="accent1">
                  <a:lumMod val="20000"/>
                  <a:lumOff val="80000"/>
                </a:schemeClr>
              </a:solidFill>
              <a:ln w="9525">
                <a:solidFill>
                  <a:srgbClr val="4A66AC"/>
                </a:solidFill>
              </a:ln>
              <a:effectLst/>
            </c:spPr>
          </c:marker>
          <c:xVal>
            <c:numRef>
              <c:f>sheet16!$A$3:$A$294</c:f>
              <c:numCache>
                <c:formatCode>General</c:formatCode>
                <c:ptCount val="292"/>
                <c:pt idx="0">
                  <c:v>12.5</c:v>
                </c:pt>
                <c:pt idx="1">
                  <c:v>4</c:v>
                </c:pt>
                <c:pt idx="2">
                  <c:v>9.68</c:v>
                </c:pt>
                <c:pt idx="3">
                  <c:v>2.38</c:v>
                </c:pt>
                <c:pt idx="4">
                  <c:v>0</c:v>
                </c:pt>
                <c:pt idx="5">
                  <c:v>3.33</c:v>
                </c:pt>
                <c:pt idx="6">
                  <c:v>11.11</c:v>
                </c:pt>
                <c:pt idx="7">
                  <c:v>6.9</c:v>
                </c:pt>
                <c:pt idx="8">
                  <c:v>13.51</c:v>
                </c:pt>
                <c:pt idx="9">
                  <c:v>19.440000000000001</c:v>
                </c:pt>
                <c:pt idx="10">
                  <c:v>6.25</c:v>
                </c:pt>
                <c:pt idx="11">
                  <c:v>7.14</c:v>
                </c:pt>
                <c:pt idx="12">
                  <c:v>0</c:v>
                </c:pt>
                <c:pt idx="13">
                  <c:v>7.41</c:v>
                </c:pt>
                <c:pt idx="14">
                  <c:v>2.38</c:v>
                </c:pt>
                <c:pt idx="15">
                  <c:v>15</c:v>
                </c:pt>
                <c:pt idx="16">
                  <c:v>14.29</c:v>
                </c:pt>
                <c:pt idx="17">
                  <c:v>2.86</c:v>
                </c:pt>
                <c:pt idx="18">
                  <c:v>7.32</c:v>
                </c:pt>
                <c:pt idx="19">
                  <c:v>0</c:v>
                </c:pt>
                <c:pt idx="20">
                  <c:v>14.71</c:v>
                </c:pt>
                <c:pt idx="21">
                  <c:v>13.51</c:v>
                </c:pt>
                <c:pt idx="22">
                  <c:v>8.82</c:v>
                </c:pt>
                <c:pt idx="23">
                  <c:v>8.33</c:v>
                </c:pt>
                <c:pt idx="24">
                  <c:v>9.68</c:v>
                </c:pt>
                <c:pt idx="25">
                  <c:v>14.71</c:v>
                </c:pt>
                <c:pt idx="26">
                  <c:v>5.88</c:v>
                </c:pt>
                <c:pt idx="27">
                  <c:v>6.45</c:v>
                </c:pt>
                <c:pt idx="28">
                  <c:v>11.76</c:v>
                </c:pt>
                <c:pt idx="29">
                  <c:v>4.3499999999999996</c:v>
                </c:pt>
                <c:pt idx="30">
                  <c:v>6.9</c:v>
                </c:pt>
                <c:pt idx="31">
                  <c:v>13.33</c:v>
                </c:pt>
                <c:pt idx="32">
                  <c:v>10</c:v>
                </c:pt>
                <c:pt idx="33">
                  <c:v>11.54</c:v>
                </c:pt>
                <c:pt idx="34">
                  <c:v>8.33</c:v>
                </c:pt>
                <c:pt idx="35">
                  <c:v>5.71</c:v>
                </c:pt>
                <c:pt idx="36">
                  <c:v>6.67</c:v>
                </c:pt>
                <c:pt idx="37">
                  <c:v>3.23</c:v>
                </c:pt>
                <c:pt idx="38">
                  <c:v>17.649999999999999</c:v>
                </c:pt>
                <c:pt idx="39">
                  <c:v>0</c:v>
                </c:pt>
                <c:pt idx="40">
                  <c:v>19.350000000000001</c:v>
                </c:pt>
                <c:pt idx="41">
                  <c:v>10</c:v>
                </c:pt>
                <c:pt idx="42">
                  <c:v>0</c:v>
                </c:pt>
                <c:pt idx="43">
                  <c:v>10</c:v>
                </c:pt>
                <c:pt idx="44">
                  <c:v>13.51</c:v>
                </c:pt>
                <c:pt idx="45">
                  <c:v>5.56</c:v>
                </c:pt>
                <c:pt idx="46">
                  <c:v>5.88</c:v>
                </c:pt>
                <c:pt idx="47">
                  <c:v>8.57</c:v>
                </c:pt>
                <c:pt idx="48">
                  <c:v>7.69</c:v>
                </c:pt>
                <c:pt idx="49">
                  <c:v>2.44</c:v>
                </c:pt>
                <c:pt idx="50">
                  <c:v>10.26</c:v>
                </c:pt>
                <c:pt idx="51">
                  <c:v>7.5</c:v>
                </c:pt>
                <c:pt idx="52">
                  <c:v>17.5</c:v>
                </c:pt>
                <c:pt idx="53">
                  <c:v>10.26</c:v>
                </c:pt>
                <c:pt idx="54">
                  <c:v>5.26</c:v>
                </c:pt>
                <c:pt idx="55">
                  <c:v>5.13</c:v>
                </c:pt>
                <c:pt idx="56">
                  <c:v>9.68</c:v>
                </c:pt>
                <c:pt idx="57">
                  <c:v>2.63</c:v>
                </c:pt>
                <c:pt idx="58">
                  <c:v>5.41</c:v>
                </c:pt>
                <c:pt idx="59">
                  <c:v>5.71</c:v>
                </c:pt>
                <c:pt idx="60">
                  <c:v>6.25</c:v>
                </c:pt>
                <c:pt idx="61">
                  <c:v>13.51</c:v>
                </c:pt>
                <c:pt idx="62">
                  <c:v>2.86</c:v>
                </c:pt>
                <c:pt idx="63">
                  <c:v>14.29</c:v>
                </c:pt>
                <c:pt idx="64">
                  <c:v>2.94</c:v>
                </c:pt>
                <c:pt idx="65">
                  <c:v>2.63</c:v>
                </c:pt>
                <c:pt idx="66">
                  <c:v>2.86</c:v>
                </c:pt>
                <c:pt idx="67">
                  <c:v>6.06</c:v>
                </c:pt>
                <c:pt idx="68">
                  <c:v>8.82</c:v>
                </c:pt>
                <c:pt idx="69">
                  <c:v>14.29</c:v>
                </c:pt>
                <c:pt idx="70">
                  <c:v>8.82</c:v>
                </c:pt>
                <c:pt idx="71">
                  <c:v>2.38</c:v>
                </c:pt>
                <c:pt idx="72">
                  <c:v>3.33</c:v>
                </c:pt>
                <c:pt idx="73">
                  <c:v>0</c:v>
                </c:pt>
                <c:pt idx="74">
                  <c:v>7.5</c:v>
                </c:pt>
                <c:pt idx="75">
                  <c:v>0</c:v>
                </c:pt>
                <c:pt idx="76">
                  <c:v>6.45</c:v>
                </c:pt>
                <c:pt idx="77">
                  <c:v>2.33</c:v>
                </c:pt>
                <c:pt idx="78">
                  <c:v>0</c:v>
                </c:pt>
                <c:pt idx="79">
                  <c:v>0</c:v>
                </c:pt>
                <c:pt idx="80">
                  <c:v>0</c:v>
                </c:pt>
                <c:pt idx="81">
                  <c:v>3.13</c:v>
                </c:pt>
                <c:pt idx="82">
                  <c:v>0</c:v>
                </c:pt>
                <c:pt idx="83">
                  <c:v>0</c:v>
                </c:pt>
                <c:pt idx="84">
                  <c:v>3.33</c:v>
                </c:pt>
                <c:pt idx="85">
                  <c:v>2.33</c:v>
                </c:pt>
                <c:pt idx="86">
                  <c:v>0</c:v>
                </c:pt>
                <c:pt idx="87">
                  <c:v>11.11</c:v>
                </c:pt>
                <c:pt idx="88">
                  <c:v>3.23</c:v>
                </c:pt>
                <c:pt idx="89">
                  <c:v>9.76</c:v>
                </c:pt>
                <c:pt idx="90">
                  <c:v>2.94</c:v>
                </c:pt>
                <c:pt idx="91">
                  <c:v>5.88</c:v>
                </c:pt>
                <c:pt idx="92">
                  <c:v>10.81</c:v>
                </c:pt>
                <c:pt idx="93">
                  <c:v>0</c:v>
                </c:pt>
                <c:pt idx="94">
                  <c:v>0</c:v>
                </c:pt>
                <c:pt idx="95">
                  <c:v>0</c:v>
                </c:pt>
                <c:pt idx="96">
                  <c:v>0</c:v>
                </c:pt>
                <c:pt idx="97">
                  <c:v>2.56</c:v>
                </c:pt>
                <c:pt idx="98">
                  <c:v>3.03</c:v>
                </c:pt>
                <c:pt idx="99">
                  <c:v>2.86</c:v>
                </c:pt>
                <c:pt idx="100">
                  <c:v>0</c:v>
                </c:pt>
                <c:pt idx="101">
                  <c:v>0</c:v>
                </c:pt>
                <c:pt idx="102">
                  <c:v>0</c:v>
                </c:pt>
                <c:pt idx="103">
                  <c:v>0</c:v>
                </c:pt>
                <c:pt idx="104">
                  <c:v>0</c:v>
                </c:pt>
                <c:pt idx="105">
                  <c:v>0</c:v>
                </c:pt>
                <c:pt idx="106">
                  <c:v>2.78</c:v>
                </c:pt>
                <c:pt idx="107">
                  <c:v>0</c:v>
                </c:pt>
                <c:pt idx="108">
                  <c:v>0</c:v>
                </c:pt>
                <c:pt idx="109">
                  <c:v>2.78</c:v>
                </c:pt>
                <c:pt idx="110">
                  <c:v>0</c:v>
                </c:pt>
                <c:pt idx="111">
                  <c:v>0</c:v>
                </c:pt>
                <c:pt idx="112">
                  <c:v>5.13</c:v>
                </c:pt>
                <c:pt idx="113">
                  <c:v>0</c:v>
                </c:pt>
                <c:pt idx="114">
                  <c:v>3.13</c:v>
                </c:pt>
                <c:pt idx="115">
                  <c:v>2.78</c:v>
                </c:pt>
                <c:pt idx="116">
                  <c:v>0</c:v>
                </c:pt>
                <c:pt idx="117">
                  <c:v>0</c:v>
                </c:pt>
                <c:pt idx="118">
                  <c:v>0</c:v>
                </c:pt>
                <c:pt idx="119">
                  <c:v>21.62</c:v>
                </c:pt>
                <c:pt idx="120">
                  <c:v>17.14</c:v>
                </c:pt>
                <c:pt idx="121">
                  <c:v>28.95</c:v>
                </c:pt>
                <c:pt idx="122">
                  <c:v>2.63</c:v>
                </c:pt>
                <c:pt idx="123">
                  <c:v>17.95</c:v>
                </c:pt>
                <c:pt idx="124">
                  <c:v>0</c:v>
                </c:pt>
                <c:pt idx="125">
                  <c:v>0</c:v>
                </c:pt>
                <c:pt idx="126">
                  <c:v>0</c:v>
                </c:pt>
                <c:pt idx="127">
                  <c:v>3.03</c:v>
                </c:pt>
                <c:pt idx="128">
                  <c:v>0</c:v>
                </c:pt>
                <c:pt idx="129">
                  <c:v>0</c:v>
                </c:pt>
                <c:pt idx="130">
                  <c:v>0</c:v>
                </c:pt>
                <c:pt idx="131">
                  <c:v>0</c:v>
                </c:pt>
                <c:pt idx="132">
                  <c:v>0</c:v>
                </c:pt>
                <c:pt idx="133">
                  <c:v>0</c:v>
                </c:pt>
                <c:pt idx="134">
                  <c:v>2.7</c:v>
                </c:pt>
                <c:pt idx="135">
                  <c:v>0</c:v>
                </c:pt>
                <c:pt idx="136">
                  <c:v>0</c:v>
                </c:pt>
                <c:pt idx="137">
                  <c:v>0</c:v>
                </c:pt>
                <c:pt idx="138">
                  <c:v>0</c:v>
                </c:pt>
                <c:pt idx="139">
                  <c:v>11.76</c:v>
                </c:pt>
                <c:pt idx="140">
                  <c:v>5.56</c:v>
                </c:pt>
                <c:pt idx="141">
                  <c:v>0</c:v>
                </c:pt>
                <c:pt idx="142">
                  <c:v>9.09</c:v>
                </c:pt>
                <c:pt idx="143">
                  <c:v>8.33</c:v>
                </c:pt>
                <c:pt idx="144">
                  <c:v>0</c:v>
                </c:pt>
                <c:pt idx="145">
                  <c:v>6.06</c:v>
                </c:pt>
                <c:pt idx="146">
                  <c:v>12.5</c:v>
                </c:pt>
                <c:pt idx="147">
                  <c:v>3.45</c:v>
                </c:pt>
                <c:pt idx="148">
                  <c:v>11.11</c:v>
                </c:pt>
                <c:pt idx="149">
                  <c:v>3.85</c:v>
                </c:pt>
                <c:pt idx="150">
                  <c:v>7.69</c:v>
                </c:pt>
                <c:pt idx="151">
                  <c:v>0</c:v>
                </c:pt>
                <c:pt idx="152">
                  <c:v>8.33</c:v>
                </c:pt>
                <c:pt idx="153">
                  <c:v>8.6999999999999993</c:v>
                </c:pt>
                <c:pt idx="154">
                  <c:v>9.52</c:v>
                </c:pt>
                <c:pt idx="155">
                  <c:v>7.14</c:v>
                </c:pt>
                <c:pt idx="156">
                  <c:v>0</c:v>
                </c:pt>
                <c:pt idx="157">
                  <c:v>8.57</c:v>
                </c:pt>
                <c:pt idx="158">
                  <c:v>11.43</c:v>
                </c:pt>
                <c:pt idx="159">
                  <c:v>17.95</c:v>
                </c:pt>
                <c:pt idx="160">
                  <c:v>0</c:v>
                </c:pt>
                <c:pt idx="161">
                  <c:v>13.89</c:v>
                </c:pt>
                <c:pt idx="162">
                  <c:v>10.71</c:v>
                </c:pt>
                <c:pt idx="163">
                  <c:v>25</c:v>
                </c:pt>
                <c:pt idx="164">
                  <c:v>20.69</c:v>
                </c:pt>
                <c:pt idx="165">
                  <c:v>3.45</c:v>
                </c:pt>
                <c:pt idx="166">
                  <c:v>9.09</c:v>
                </c:pt>
                <c:pt idx="167">
                  <c:v>3.45</c:v>
                </c:pt>
                <c:pt idx="168">
                  <c:v>16.670000000000002</c:v>
                </c:pt>
                <c:pt idx="169">
                  <c:v>9.09</c:v>
                </c:pt>
                <c:pt idx="170">
                  <c:v>5.26</c:v>
                </c:pt>
                <c:pt idx="171">
                  <c:v>5</c:v>
                </c:pt>
                <c:pt idx="172">
                  <c:v>3.45</c:v>
                </c:pt>
                <c:pt idx="173">
                  <c:v>0</c:v>
                </c:pt>
                <c:pt idx="174">
                  <c:v>3.23</c:v>
                </c:pt>
                <c:pt idx="175">
                  <c:v>0</c:v>
                </c:pt>
                <c:pt idx="176">
                  <c:v>5.88</c:v>
                </c:pt>
                <c:pt idx="177">
                  <c:v>2.94</c:v>
                </c:pt>
                <c:pt idx="178">
                  <c:v>8.33</c:v>
                </c:pt>
                <c:pt idx="179">
                  <c:v>0</c:v>
                </c:pt>
                <c:pt idx="180">
                  <c:v>11.11</c:v>
                </c:pt>
                <c:pt idx="181">
                  <c:v>8.11</c:v>
                </c:pt>
                <c:pt idx="182">
                  <c:v>0</c:v>
                </c:pt>
                <c:pt idx="183">
                  <c:v>4.17</c:v>
                </c:pt>
                <c:pt idx="184">
                  <c:v>2.44</c:v>
                </c:pt>
                <c:pt idx="185">
                  <c:v>2.33</c:v>
                </c:pt>
                <c:pt idx="186">
                  <c:v>7.14</c:v>
                </c:pt>
                <c:pt idx="187">
                  <c:v>5.26</c:v>
                </c:pt>
                <c:pt idx="188">
                  <c:v>0</c:v>
                </c:pt>
                <c:pt idx="189">
                  <c:v>2.56</c:v>
                </c:pt>
                <c:pt idx="190">
                  <c:v>0</c:v>
                </c:pt>
                <c:pt idx="191">
                  <c:v>2.5</c:v>
                </c:pt>
                <c:pt idx="192">
                  <c:v>6.9</c:v>
                </c:pt>
                <c:pt idx="193">
                  <c:v>4.88</c:v>
                </c:pt>
                <c:pt idx="194">
                  <c:v>4</c:v>
                </c:pt>
                <c:pt idx="195">
                  <c:v>0</c:v>
                </c:pt>
                <c:pt idx="196">
                  <c:v>4</c:v>
                </c:pt>
                <c:pt idx="197">
                  <c:v>6.06</c:v>
                </c:pt>
                <c:pt idx="198">
                  <c:v>0</c:v>
                </c:pt>
                <c:pt idx="199">
                  <c:v>8</c:v>
                </c:pt>
                <c:pt idx="200">
                  <c:v>9.3800000000000008</c:v>
                </c:pt>
                <c:pt idx="201">
                  <c:v>0</c:v>
                </c:pt>
                <c:pt idx="202">
                  <c:v>3.23</c:v>
                </c:pt>
                <c:pt idx="203">
                  <c:v>0</c:v>
                </c:pt>
                <c:pt idx="204">
                  <c:v>12.12</c:v>
                </c:pt>
                <c:pt idx="205">
                  <c:v>8.11</c:v>
                </c:pt>
                <c:pt idx="206">
                  <c:v>11.11</c:v>
                </c:pt>
                <c:pt idx="207">
                  <c:v>2.78</c:v>
                </c:pt>
                <c:pt idx="208">
                  <c:v>0</c:v>
                </c:pt>
                <c:pt idx="209">
                  <c:v>0</c:v>
                </c:pt>
                <c:pt idx="210">
                  <c:v>5</c:v>
                </c:pt>
                <c:pt idx="211">
                  <c:v>11.11</c:v>
                </c:pt>
                <c:pt idx="212">
                  <c:v>6.9</c:v>
                </c:pt>
                <c:pt idx="213">
                  <c:v>8.57</c:v>
                </c:pt>
                <c:pt idx="214">
                  <c:v>2.94</c:v>
                </c:pt>
                <c:pt idx="215">
                  <c:v>0</c:v>
                </c:pt>
                <c:pt idx="216">
                  <c:v>11.11</c:v>
                </c:pt>
                <c:pt idx="217">
                  <c:v>0</c:v>
                </c:pt>
                <c:pt idx="218">
                  <c:v>0</c:v>
                </c:pt>
                <c:pt idx="219">
                  <c:v>6.67</c:v>
                </c:pt>
                <c:pt idx="220">
                  <c:v>0</c:v>
                </c:pt>
                <c:pt idx="221">
                  <c:v>0</c:v>
                </c:pt>
                <c:pt idx="222">
                  <c:v>2.78</c:v>
                </c:pt>
                <c:pt idx="223">
                  <c:v>0</c:v>
                </c:pt>
                <c:pt idx="224">
                  <c:v>2.94</c:v>
                </c:pt>
                <c:pt idx="225">
                  <c:v>0</c:v>
                </c:pt>
                <c:pt idx="226">
                  <c:v>2.86</c:v>
                </c:pt>
                <c:pt idx="227">
                  <c:v>0</c:v>
                </c:pt>
                <c:pt idx="228">
                  <c:v>0</c:v>
                </c:pt>
                <c:pt idx="229">
                  <c:v>0</c:v>
                </c:pt>
                <c:pt idx="230">
                  <c:v>0</c:v>
                </c:pt>
                <c:pt idx="231">
                  <c:v>0</c:v>
                </c:pt>
                <c:pt idx="232">
                  <c:v>0</c:v>
                </c:pt>
                <c:pt idx="233">
                  <c:v>0</c:v>
                </c:pt>
                <c:pt idx="234">
                  <c:v>0</c:v>
                </c:pt>
                <c:pt idx="235">
                  <c:v>0</c:v>
                </c:pt>
                <c:pt idx="236">
                  <c:v>0</c:v>
                </c:pt>
                <c:pt idx="237">
                  <c:v>0</c:v>
                </c:pt>
                <c:pt idx="238">
                  <c:v>7.14</c:v>
                </c:pt>
                <c:pt idx="239">
                  <c:v>2.94</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2.56</c:v>
                </c:pt>
                <c:pt idx="258">
                  <c:v>2.5</c:v>
                </c:pt>
                <c:pt idx="259">
                  <c:v>2.5</c:v>
                </c:pt>
                <c:pt idx="260">
                  <c:v>0</c:v>
                </c:pt>
                <c:pt idx="261">
                  <c:v>4.88</c:v>
                </c:pt>
                <c:pt idx="262">
                  <c:v>0</c:v>
                </c:pt>
                <c:pt idx="263">
                  <c:v>0</c:v>
                </c:pt>
                <c:pt idx="264">
                  <c:v>0</c:v>
                </c:pt>
                <c:pt idx="265">
                  <c:v>0</c:v>
                </c:pt>
                <c:pt idx="266">
                  <c:v>0</c:v>
                </c:pt>
                <c:pt idx="267">
                  <c:v>0</c:v>
                </c:pt>
                <c:pt idx="268">
                  <c:v>0</c:v>
                </c:pt>
                <c:pt idx="269">
                  <c:v>2.5</c:v>
                </c:pt>
                <c:pt idx="270">
                  <c:v>0</c:v>
                </c:pt>
                <c:pt idx="271">
                  <c:v>0</c:v>
                </c:pt>
                <c:pt idx="272">
                  <c:v>2.56</c:v>
                </c:pt>
                <c:pt idx="273">
                  <c:v>0</c:v>
                </c:pt>
                <c:pt idx="274">
                  <c:v>0</c:v>
                </c:pt>
                <c:pt idx="275">
                  <c:v>0</c:v>
                </c:pt>
                <c:pt idx="276">
                  <c:v>0</c:v>
                </c:pt>
                <c:pt idx="277">
                  <c:v>0</c:v>
                </c:pt>
                <c:pt idx="278">
                  <c:v>0</c:v>
                </c:pt>
                <c:pt idx="279">
                  <c:v>0</c:v>
                </c:pt>
                <c:pt idx="280">
                  <c:v>0</c:v>
                </c:pt>
                <c:pt idx="281">
                  <c:v>2.78</c:v>
                </c:pt>
                <c:pt idx="282">
                  <c:v>0</c:v>
                </c:pt>
                <c:pt idx="283">
                  <c:v>2.78</c:v>
                </c:pt>
                <c:pt idx="284">
                  <c:v>0</c:v>
                </c:pt>
                <c:pt idx="285">
                  <c:v>0</c:v>
                </c:pt>
                <c:pt idx="286">
                  <c:v>0</c:v>
                </c:pt>
                <c:pt idx="287">
                  <c:v>0</c:v>
                </c:pt>
                <c:pt idx="288">
                  <c:v>0</c:v>
                </c:pt>
                <c:pt idx="289">
                  <c:v>0</c:v>
                </c:pt>
                <c:pt idx="290">
                  <c:v>0</c:v>
                </c:pt>
                <c:pt idx="291">
                  <c:v>0</c:v>
                </c:pt>
              </c:numCache>
            </c:numRef>
          </c:xVal>
          <c:yVal>
            <c:numRef>
              <c:f>sheet16!$B$3:$B$294</c:f>
              <c:numCache>
                <c:formatCode>General</c:formatCode>
                <c:ptCount val="292"/>
                <c:pt idx="0">
                  <c:v>25</c:v>
                </c:pt>
                <c:pt idx="1">
                  <c:v>32</c:v>
                </c:pt>
                <c:pt idx="2">
                  <c:v>22.58</c:v>
                </c:pt>
                <c:pt idx="3">
                  <c:v>9.52</c:v>
                </c:pt>
                <c:pt idx="4">
                  <c:v>9.3800000000000008</c:v>
                </c:pt>
                <c:pt idx="5">
                  <c:v>20</c:v>
                </c:pt>
                <c:pt idx="6">
                  <c:v>41.67</c:v>
                </c:pt>
                <c:pt idx="7">
                  <c:v>34.479999999999997</c:v>
                </c:pt>
                <c:pt idx="8">
                  <c:v>18.920000000000002</c:v>
                </c:pt>
                <c:pt idx="9">
                  <c:v>22.22</c:v>
                </c:pt>
                <c:pt idx="10">
                  <c:v>25</c:v>
                </c:pt>
                <c:pt idx="11">
                  <c:v>21.43</c:v>
                </c:pt>
                <c:pt idx="12">
                  <c:v>35.479999999999997</c:v>
                </c:pt>
                <c:pt idx="13">
                  <c:v>33.33</c:v>
                </c:pt>
                <c:pt idx="14">
                  <c:v>35.71</c:v>
                </c:pt>
                <c:pt idx="15">
                  <c:v>27.5</c:v>
                </c:pt>
                <c:pt idx="16">
                  <c:v>28.57</c:v>
                </c:pt>
                <c:pt idx="17">
                  <c:v>2.86</c:v>
                </c:pt>
                <c:pt idx="18">
                  <c:v>12.2</c:v>
                </c:pt>
                <c:pt idx="19">
                  <c:v>20</c:v>
                </c:pt>
                <c:pt idx="20">
                  <c:v>8.82</c:v>
                </c:pt>
                <c:pt idx="21">
                  <c:v>13.51</c:v>
                </c:pt>
                <c:pt idx="22">
                  <c:v>11.76</c:v>
                </c:pt>
                <c:pt idx="23">
                  <c:v>22.22</c:v>
                </c:pt>
                <c:pt idx="24">
                  <c:v>29.03</c:v>
                </c:pt>
                <c:pt idx="25">
                  <c:v>44.12</c:v>
                </c:pt>
                <c:pt idx="26">
                  <c:v>41.18</c:v>
                </c:pt>
                <c:pt idx="27">
                  <c:v>25.81</c:v>
                </c:pt>
                <c:pt idx="28">
                  <c:v>20.59</c:v>
                </c:pt>
                <c:pt idx="29">
                  <c:v>34.78</c:v>
                </c:pt>
                <c:pt idx="30">
                  <c:v>41.38</c:v>
                </c:pt>
                <c:pt idx="31">
                  <c:v>43.33</c:v>
                </c:pt>
                <c:pt idx="32">
                  <c:v>36.67</c:v>
                </c:pt>
                <c:pt idx="33">
                  <c:v>38.46</c:v>
                </c:pt>
                <c:pt idx="34">
                  <c:v>54.17</c:v>
                </c:pt>
                <c:pt idx="35">
                  <c:v>45.71</c:v>
                </c:pt>
                <c:pt idx="36">
                  <c:v>53.33</c:v>
                </c:pt>
                <c:pt idx="37">
                  <c:v>74.19</c:v>
                </c:pt>
                <c:pt idx="38">
                  <c:v>38.24</c:v>
                </c:pt>
                <c:pt idx="39">
                  <c:v>34.21</c:v>
                </c:pt>
                <c:pt idx="40">
                  <c:v>32.26</c:v>
                </c:pt>
                <c:pt idx="41">
                  <c:v>35</c:v>
                </c:pt>
                <c:pt idx="42">
                  <c:v>10.53</c:v>
                </c:pt>
                <c:pt idx="43">
                  <c:v>16.670000000000002</c:v>
                </c:pt>
                <c:pt idx="44">
                  <c:v>18.920000000000002</c:v>
                </c:pt>
                <c:pt idx="45">
                  <c:v>50</c:v>
                </c:pt>
                <c:pt idx="46">
                  <c:v>61.76</c:v>
                </c:pt>
                <c:pt idx="47">
                  <c:v>25.71</c:v>
                </c:pt>
                <c:pt idx="48">
                  <c:v>0</c:v>
                </c:pt>
                <c:pt idx="49">
                  <c:v>7.32</c:v>
                </c:pt>
                <c:pt idx="50">
                  <c:v>0</c:v>
                </c:pt>
                <c:pt idx="51">
                  <c:v>10</c:v>
                </c:pt>
                <c:pt idx="52">
                  <c:v>15</c:v>
                </c:pt>
                <c:pt idx="53">
                  <c:v>17.95</c:v>
                </c:pt>
                <c:pt idx="54">
                  <c:v>18.420000000000002</c:v>
                </c:pt>
                <c:pt idx="55">
                  <c:v>10.26</c:v>
                </c:pt>
                <c:pt idx="56">
                  <c:v>32.26</c:v>
                </c:pt>
                <c:pt idx="57">
                  <c:v>13.16</c:v>
                </c:pt>
                <c:pt idx="58">
                  <c:v>48.65</c:v>
                </c:pt>
                <c:pt idx="59">
                  <c:v>45.71</c:v>
                </c:pt>
                <c:pt idx="60">
                  <c:v>43.75</c:v>
                </c:pt>
                <c:pt idx="61">
                  <c:v>27.03</c:v>
                </c:pt>
                <c:pt idx="62">
                  <c:v>28.57</c:v>
                </c:pt>
                <c:pt idx="63">
                  <c:v>31.43</c:v>
                </c:pt>
                <c:pt idx="64">
                  <c:v>23.53</c:v>
                </c:pt>
                <c:pt idx="65">
                  <c:v>47.37</c:v>
                </c:pt>
                <c:pt idx="66">
                  <c:v>28.57</c:v>
                </c:pt>
                <c:pt idx="67">
                  <c:v>21.21</c:v>
                </c:pt>
                <c:pt idx="68">
                  <c:v>17.649999999999999</c:v>
                </c:pt>
                <c:pt idx="69">
                  <c:v>22.86</c:v>
                </c:pt>
                <c:pt idx="70">
                  <c:v>8.82</c:v>
                </c:pt>
                <c:pt idx="71">
                  <c:v>23.81</c:v>
                </c:pt>
                <c:pt idx="72">
                  <c:v>26.67</c:v>
                </c:pt>
                <c:pt idx="73">
                  <c:v>40.630000000000003</c:v>
                </c:pt>
                <c:pt idx="74">
                  <c:v>27.5</c:v>
                </c:pt>
                <c:pt idx="75">
                  <c:v>29.63</c:v>
                </c:pt>
                <c:pt idx="76">
                  <c:v>32.26</c:v>
                </c:pt>
                <c:pt idx="77">
                  <c:v>9.3000000000000007</c:v>
                </c:pt>
                <c:pt idx="78">
                  <c:v>36.36</c:v>
                </c:pt>
                <c:pt idx="79">
                  <c:v>37.21</c:v>
                </c:pt>
                <c:pt idx="80">
                  <c:v>11.63</c:v>
                </c:pt>
                <c:pt idx="81">
                  <c:v>21.88</c:v>
                </c:pt>
                <c:pt idx="82">
                  <c:v>16.28</c:v>
                </c:pt>
                <c:pt idx="83">
                  <c:v>18.18</c:v>
                </c:pt>
                <c:pt idx="84">
                  <c:v>26.67</c:v>
                </c:pt>
                <c:pt idx="85">
                  <c:v>30.23</c:v>
                </c:pt>
                <c:pt idx="86">
                  <c:v>16.28</c:v>
                </c:pt>
                <c:pt idx="87">
                  <c:v>13.89</c:v>
                </c:pt>
                <c:pt idx="88">
                  <c:v>12.9</c:v>
                </c:pt>
                <c:pt idx="89">
                  <c:v>31.71</c:v>
                </c:pt>
                <c:pt idx="90">
                  <c:v>26.47</c:v>
                </c:pt>
                <c:pt idx="91">
                  <c:v>17.649999999999999</c:v>
                </c:pt>
                <c:pt idx="92">
                  <c:v>5.41</c:v>
                </c:pt>
                <c:pt idx="93">
                  <c:v>39.39</c:v>
                </c:pt>
                <c:pt idx="94">
                  <c:v>37.14</c:v>
                </c:pt>
                <c:pt idx="95">
                  <c:v>25.71</c:v>
                </c:pt>
                <c:pt idx="96">
                  <c:v>69.77</c:v>
                </c:pt>
                <c:pt idx="97">
                  <c:v>66.67</c:v>
                </c:pt>
                <c:pt idx="98">
                  <c:v>6.06</c:v>
                </c:pt>
                <c:pt idx="99">
                  <c:v>14.29</c:v>
                </c:pt>
                <c:pt idx="100">
                  <c:v>27.27</c:v>
                </c:pt>
                <c:pt idx="101">
                  <c:v>22.86</c:v>
                </c:pt>
                <c:pt idx="102">
                  <c:v>31.58</c:v>
                </c:pt>
                <c:pt idx="103">
                  <c:v>42.86</c:v>
                </c:pt>
                <c:pt idx="104">
                  <c:v>64.52</c:v>
                </c:pt>
                <c:pt idx="105">
                  <c:v>56.1</c:v>
                </c:pt>
                <c:pt idx="106">
                  <c:v>55.56</c:v>
                </c:pt>
                <c:pt idx="107">
                  <c:v>63.64</c:v>
                </c:pt>
                <c:pt idx="108">
                  <c:v>61.76</c:v>
                </c:pt>
                <c:pt idx="109">
                  <c:v>61.11</c:v>
                </c:pt>
                <c:pt idx="110">
                  <c:v>42.11</c:v>
                </c:pt>
                <c:pt idx="111">
                  <c:v>44.12</c:v>
                </c:pt>
                <c:pt idx="112">
                  <c:v>43.59</c:v>
                </c:pt>
                <c:pt idx="113">
                  <c:v>67.650000000000006</c:v>
                </c:pt>
                <c:pt idx="114">
                  <c:v>34.380000000000003</c:v>
                </c:pt>
                <c:pt idx="115">
                  <c:v>41.67</c:v>
                </c:pt>
                <c:pt idx="116">
                  <c:v>33.33</c:v>
                </c:pt>
                <c:pt idx="117">
                  <c:v>44.74</c:v>
                </c:pt>
                <c:pt idx="118">
                  <c:v>50</c:v>
                </c:pt>
                <c:pt idx="119">
                  <c:v>21.62</c:v>
                </c:pt>
                <c:pt idx="120">
                  <c:v>17.14</c:v>
                </c:pt>
                <c:pt idx="121">
                  <c:v>15.79</c:v>
                </c:pt>
                <c:pt idx="122">
                  <c:v>39.47</c:v>
                </c:pt>
                <c:pt idx="123">
                  <c:v>5.13</c:v>
                </c:pt>
                <c:pt idx="124">
                  <c:v>32.5</c:v>
                </c:pt>
                <c:pt idx="125">
                  <c:v>28.95</c:v>
                </c:pt>
                <c:pt idx="126">
                  <c:v>35</c:v>
                </c:pt>
                <c:pt idx="127">
                  <c:v>24.24</c:v>
                </c:pt>
                <c:pt idx="128">
                  <c:v>25</c:v>
                </c:pt>
                <c:pt idx="129">
                  <c:v>44.74</c:v>
                </c:pt>
                <c:pt idx="130">
                  <c:v>48.72</c:v>
                </c:pt>
                <c:pt idx="131">
                  <c:v>33.33</c:v>
                </c:pt>
                <c:pt idx="132">
                  <c:v>48.72</c:v>
                </c:pt>
                <c:pt idx="133">
                  <c:v>28.21</c:v>
                </c:pt>
                <c:pt idx="134">
                  <c:v>27.03</c:v>
                </c:pt>
                <c:pt idx="135">
                  <c:v>32.43</c:v>
                </c:pt>
                <c:pt idx="136">
                  <c:v>47.62</c:v>
                </c:pt>
                <c:pt idx="137">
                  <c:v>36.11</c:v>
                </c:pt>
                <c:pt idx="138">
                  <c:v>44.44</c:v>
                </c:pt>
                <c:pt idx="139">
                  <c:v>35.29</c:v>
                </c:pt>
                <c:pt idx="140">
                  <c:v>16.670000000000002</c:v>
                </c:pt>
                <c:pt idx="141">
                  <c:v>25</c:v>
                </c:pt>
                <c:pt idx="142">
                  <c:v>54.55</c:v>
                </c:pt>
                <c:pt idx="143">
                  <c:v>66.67</c:v>
                </c:pt>
                <c:pt idx="144">
                  <c:v>24.14</c:v>
                </c:pt>
                <c:pt idx="145">
                  <c:v>39.39</c:v>
                </c:pt>
                <c:pt idx="146">
                  <c:v>43.75</c:v>
                </c:pt>
                <c:pt idx="147">
                  <c:v>58.62</c:v>
                </c:pt>
                <c:pt idx="148">
                  <c:v>66.67</c:v>
                </c:pt>
                <c:pt idx="149">
                  <c:v>61.54</c:v>
                </c:pt>
                <c:pt idx="150">
                  <c:v>61.54</c:v>
                </c:pt>
                <c:pt idx="151">
                  <c:v>60</c:v>
                </c:pt>
                <c:pt idx="152">
                  <c:v>41.67</c:v>
                </c:pt>
                <c:pt idx="153">
                  <c:v>52.17</c:v>
                </c:pt>
                <c:pt idx="154">
                  <c:v>47.62</c:v>
                </c:pt>
                <c:pt idx="155">
                  <c:v>39.29</c:v>
                </c:pt>
                <c:pt idx="156">
                  <c:v>40</c:v>
                </c:pt>
                <c:pt idx="157">
                  <c:v>48.57</c:v>
                </c:pt>
                <c:pt idx="158">
                  <c:v>14.29</c:v>
                </c:pt>
                <c:pt idx="159">
                  <c:v>48.72</c:v>
                </c:pt>
                <c:pt idx="160">
                  <c:v>36.840000000000003</c:v>
                </c:pt>
                <c:pt idx="161">
                  <c:v>38.89</c:v>
                </c:pt>
                <c:pt idx="162">
                  <c:v>35.71</c:v>
                </c:pt>
                <c:pt idx="163">
                  <c:v>58.33</c:v>
                </c:pt>
                <c:pt idx="164">
                  <c:v>17.239999999999998</c:v>
                </c:pt>
                <c:pt idx="165">
                  <c:v>44.83</c:v>
                </c:pt>
                <c:pt idx="166">
                  <c:v>63.64</c:v>
                </c:pt>
                <c:pt idx="167">
                  <c:v>82.76</c:v>
                </c:pt>
                <c:pt idx="168">
                  <c:v>58.33</c:v>
                </c:pt>
                <c:pt idx="169">
                  <c:v>54.55</c:v>
                </c:pt>
                <c:pt idx="170">
                  <c:v>73.680000000000007</c:v>
                </c:pt>
                <c:pt idx="171">
                  <c:v>70</c:v>
                </c:pt>
                <c:pt idx="172">
                  <c:v>65.52</c:v>
                </c:pt>
                <c:pt idx="173">
                  <c:v>70.83</c:v>
                </c:pt>
                <c:pt idx="174">
                  <c:v>80.650000000000006</c:v>
                </c:pt>
                <c:pt idx="175">
                  <c:v>63.89</c:v>
                </c:pt>
                <c:pt idx="176">
                  <c:v>44.12</c:v>
                </c:pt>
                <c:pt idx="177">
                  <c:v>58.82</c:v>
                </c:pt>
                <c:pt idx="178">
                  <c:v>58.33</c:v>
                </c:pt>
                <c:pt idx="179">
                  <c:v>54.05</c:v>
                </c:pt>
                <c:pt idx="180">
                  <c:v>48.15</c:v>
                </c:pt>
                <c:pt idx="181">
                  <c:v>35.14</c:v>
                </c:pt>
                <c:pt idx="182">
                  <c:v>72.41</c:v>
                </c:pt>
                <c:pt idx="183">
                  <c:v>83.33</c:v>
                </c:pt>
                <c:pt idx="184">
                  <c:v>19.510000000000002</c:v>
                </c:pt>
                <c:pt idx="185">
                  <c:v>32.56</c:v>
                </c:pt>
                <c:pt idx="186">
                  <c:v>9.52</c:v>
                </c:pt>
                <c:pt idx="187">
                  <c:v>44.74</c:v>
                </c:pt>
                <c:pt idx="188">
                  <c:v>20</c:v>
                </c:pt>
                <c:pt idx="189">
                  <c:v>69.23</c:v>
                </c:pt>
                <c:pt idx="190">
                  <c:v>70.27</c:v>
                </c:pt>
                <c:pt idx="191">
                  <c:v>80</c:v>
                </c:pt>
                <c:pt idx="192">
                  <c:v>65.52</c:v>
                </c:pt>
                <c:pt idx="193">
                  <c:v>60.98</c:v>
                </c:pt>
                <c:pt idx="194">
                  <c:v>80</c:v>
                </c:pt>
                <c:pt idx="195">
                  <c:v>90</c:v>
                </c:pt>
                <c:pt idx="196">
                  <c:v>84</c:v>
                </c:pt>
                <c:pt idx="197">
                  <c:v>81.819999999999993</c:v>
                </c:pt>
                <c:pt idx="198">
                  <c:v>77.27</c:v>
                </c:pt>
                <c:pt idx="199">
                  <c:v>56</c:v>
                </c:pt>
                <c:pt idx="200">
                  <c:v>62.5</c:v>
                </c:pt>
                <c:pt idx="201">
                  <c:v>100</c:v>
                </c:pt>
                <c:pt idx="202">
                  <c:v>64.52</c:v>
                </c:pt>
                <c:pt idx="203">
                  <c:v>80.77</c:v>
                </c:pt>
                <c:pt idx="204">
                  <c:v>36.36</c:v>
                </c:pt>
                <c:pt idx="205">
                  <c:v>37.840000000000003</c:v>
                </c:pt>
                <c:pt idx="206">
                  <c:v>25</c:v>
                </c:pt>
                <c:pt idx="207">
                  <c:v>63.89</c:v>
                </c:pt>
                <c:pt idx="208">
                  <c:v>14.29</c:v>
                </c:pt>
                <c:pt idx="209">
                  <c:v>66.67</c:v>
                </c:pt>
                <c:pt idx="210">
                  <c:v>50</c:v>
                </c:pt>
                <c:pt idx="211">
                  <c:v>48.15</c:v>
                </c:pt>
                <c:pt idx="212">
                  <c:v>62.07</c:v>
                </c:pt>
                <c:pt idx="213">
                  <c:v>54.29</c:v>
                </c:pt>
                <c:pt idx="214">
                  <c:v>14.71</c:v>
                </c:pt>
                <c:pt idx="215">
                  <c:v>42.86</c:v>
                </c:pt>
                <c:pt idx="216">
                  <c:v>51.85</c:v>
                </c:pt>
                <c:pt idx="217">
                  <c:v>63.33</c:v>
                </c:pt>
                <c:pt idx="218">
                  <c:v>55.88</c:v>
                </c:pt>
                <c:pt idx="219">
                  <c:v>40</c:v>
                </c:pt>
                <c:pt idx="220">
                  <c:v>51.52</c:v>
                </c:pt>
                <c:pt idx="221">
                  <c:v>40.909999999999997</c:v>
                </c:pt>
                <c:pt idx="222">
                  <c:v>38.89</c:v>
                </c:pt>
                <c:pt idx="223">
                  <c:v>52.94</c:v>
                </c:pt>
                <c:pt idx="224">
                  <c:v>44.12</c:v>
                </c:pt>
                <c:pt idx="225">
                  <c:v>40</c:v>
                </c:pt>
                <c:pt idx="226">
                  <c:v>40</c:v>
                </c:pt>
                <c:pt idx="227">
                  <c:v>25</c:v>
                </c:pt>
                <c:pt idx="228">
                  <c:v>62.5</c:v>
                </c:pt>
                <c:pt idx="229">
                  <c:v>13.33</c:v>
                </c:pt>
                <c:pt idx="230">
                  <c:v>28.95</c:v>
                </c:pt>
                <c:pt idx="231">
                  <c:v>48.28</c:v>
                </c:pt>
                <c:pt idx="232">
                  <c:v>48.48</c:v>
                </c:pt>
                <c:pt idx="233">
                  <c:v>17.14</c:v>
                </c:pt>
                <c:pt idx="234">
                  <c:v>44.74</c:v>
                </c:pt>
                <c:pt idx="235">
                  <c:v>65</c:v>
                </c:pt>
                <c:pt idx="236">
                  <c:v>38.46</c:v>
                </c:pt>
                <c:pt idx="237">
                  <c:v>59.46</c:v>
                </c:pt>
                <c:pt idx="238">
                  <c:v>50</c:v>
                </c:pt>
                <c:pt idx="239">
                  <c:v>29.41</c:v>
                </c:pt>
                <c:pt idx="240">
                  <c:v>32.43</c:v>
                </c:pt>
                <c:pt idx="241">
                  <c:v>31.43</c:v>
                </c:pt>
                <c:pt idx="242">
                  <c:v>51.35</c:v>
                </c:pt>
                <c:pt idx="243">
                  <c:v>43.9</c:v>
                </c:pt>
                <c:pt idx="244">
                  <c:v>46.67</c:v>
                </c:pt>
                <c:pt idx="245">
                  <c:v>47.06</c:v>
                </c:pt>
                <c:pt idx="246">
                  <c:v>52</c:v>
                </c:pt>
                <c:pt idx="247">
                  <c:v>58.97</c:v>
                </c:pt>
                <c:pt idx="248">
                  <c:v>77.14</c:v>
                </c:pt>
                <c:pt idx="249">
                  <c:v>80</c:v>
                </c:pt>
                <c:pt idx="250">
                  <c:v>65.790000000000006</c:v>
                </c:pt>
                <c:pt idx="251">
                  <c:v>51.22</c:v>
                </c:pt>
                <c:pt idx="252">
                  <c:v>41.03</c:v>
                </c:pt>
                <c:pt idx="253">
                  <c:v>55.81</c:v>
                </c:pt>
                <c:pt idx="254">
                  <c:v>63.41</c:v>
                </c:pt>
                <c:pt idx="255">
                  <c:v>50</c:v>
                </c:pt>
                <c:pt idx="256">
                  <c:v>48.72</c:v>
                </c:pt>
                <c:pt idx="257">
                  <c:v>66.67</c:v>
                </c:pt>
                <c:pt idx="258">
                  <c:v>72.5</c:v>
                </c:pt>
                <c:pt idx="259">
                  <c:v>35</c:v>
                </c:pt>
                <c:pt idx="260">
                  <c:v>62.79</c:v>
                </c:pt>
                <c:pt idx="261">
                  <c:v>36.590000000000003</c:v>
                </c:pt>
                <c:pt idx="262">
                  <c:v>60.98</c:v>
                </c:pt>
                <c:pt idx="263">
                  <c:v>30.77</c:v>
                </c:pt>
                <c:pt idx="264">
                  <c:v>71.430000000000007</c:v>
                </c:pt>
                <c:pt idx="265">
                  <c:v>66.67</c:v>
                </c:pt>
                <c:pt idx="266">
                  <c:v>72.09</c:v>
                </c:pt>
                <c:pt idx="267">
                  <c:v>64.86</c:v>
                </c:pt>
                <c:pt idx="268">
                  <c:v>60.47</c:v>
                </c:pt>
                <c:pt idx="269">
                  <c:v>75</c:v>
                </c:pt>
                <c:pt idx="270">
                  <c:v>70.73</c:v>
                </c:pt>
                <c:pt idx="271">
                  <c:v>71.430000000000007</c:v>
                </c:pt>
                <c:pt idx="272">
                  <c:v>58.97</c:v>
                </c:pt>
                <c:pt idx="273">
                  <c:v>50</c:v>
                </c:pt>
                <c:pt idx="274">
                  <c:v>59.52</c:v>
                </c:pt>
                <c:pt idx="275">
                  <c:v>51.28</c:v>
                </c:pt>
                <c:pt idx="276">
                  <c:v>76</c:v>
                </c:pt>
                <c:pt idx="277">
                  <c:v>62.16</c:v>
                </c:pt>
                <c:pt idx="278">
                  <c:v>61.54</c:v>
                </c:pt>
                <c:pt idx="279">
                  <c:v>44.44</c:v>
                </c:pt>
                <c:pt idx="280">
                  <c:v>34.21</c:v>
                </c:pt>
                <c:pt idx="281">
                  <c:v>27.78</c:v>
                </c:pt>
                <c:pt idx="282">
                  <c:v>65.12</c:v>
                </c:pt>
                <c:pt idx="283">
                  <c:v>50</c:v>
                </c:pt>
                <c:pt idx="284">
                  <c:v>37.5</c:v>
                </c:pt>
                <c:pt idx="285">
                  <c:v>41.94</c:v>
                </c:pt>
                <c:pt idx="286">
                  <c:v>53.57</c:v>
                </c:pt>
                <c:pt idx="287">
                  <c:v>70.97</c:v>
                </c:pt>
                <c:pt idx="288">
                  <c:v>72.5</c:v>
                </c:pt>
                <c:pt idx="289">
                  <c:v>47.06</c:v>
                </c:pt>
                <c:pt idx="290">
                  <c:v>65.52</c:v>
                </c:pt>
                <c:pt idx="291">
                  <c:v>57.14</c:v>
                </c:pt>
              </c:numCache>
            </c:numRef>
          </c:yVal>
          <c:smooth val="0"/>
          <c:extLst>
            <c:ext xmlns:c16="http://schemas.microsoft.com/office/drawing/2014/chart" uri="{C3380CC4-5D6E-409C-BE32-E72D297353CC}">
              <c16:uniqueId val="{00000000-F5F0-4465-9080-8085F198D1D9}"/>
            </c:ext>
          </c:extLst>
        </c:ser>
        <c:ser>
          <c:idx val="4"/>
          <c:order val="2"/>
          <c:tx>
            <c:v>No education: NFHS 2020-21</c:v>
          </c:tx>
          <c:spPr>
            <a:ln w="19050" cap="rnd">
              <a:noFill/>
              <a:round/>
            </a:ln>
            <a:effectLst/>
          </c:spPr>
          <c:marker>
            <c:symbol val="circle"/>
            <c:size val="10"/>
            <c:spPr>
              <a:solidFill>
                <a:schemeClr val="accent1"/>
              </a:solidFill>
              <a:ln w="9525">
                <a:solidFill>
                  <a:schemeClr val="accent1"/>
                </a:solidFill>
              </a:ln>
              <a:effectLst/>
            </c:spPr>
          </c:marker>
          <c:xVal>
            <c:numRef>
              <c:f>sheet16!$A$3:$A$294</c:f>
              <c:numCache>
                <c:formatCode>General</c:formatCode>
                <c:ptCount val="292"/>
                <c:pt idx="0">
                  <c:v>12.5</c:v>
                </c:pt>
                <c:pt idx="1">
                  <c:v>4</c:v>
                </c:pt>
                <c:pt idx="2">
                  <c:v>9.68</c:v>
                </c:pt>
                <c:pt idx="3">
                  <c:v>2.38</c:v>
                </c:pt>
                <c:pt idx="4">
                  <c:v>0</c:v>
                </c:pt>
                <c:pt idx="5">
                  <c:v>3.33</c:v>
                </c:pt>
                <c:pt idx="6">
                  <c:v>11.11</c:v>
                </c:pt>
                <c:pt idx="7">
                  <c:v>6.9</c:v>
                </c:pt>
                <c:pt idx="8">
                  <c:v>13.51</c:v>
                </c:pt>
                <c:pt idx="9">
                  <c:v>19.440000000000001</c:v>
                </c:pt>
                <c:pt idx="10">
                  <c:v>6.25</c:v>
                </c:pt>
                <c:pt idx="11">
                  <c:v>7.14</c:v>
                </c:pt>
                <c:pt idx="12">
                  <c:v>0</c:v>
                </c:pt>
                <c:pt idx="13">
                  <c:v>7.41</c:v>
                </c:pt>
                <c:pt idx="14">
                  <c:v>2.38</c:v>
                </c:pt>
                <c:pt idx="15">
                  <c:v>15</c:v>
                </c:pt>
                <c:pt idx="16">
                  <c:v>14.29</c:v>
                </c:pt>
                <c:pt idx="17">
                  <c:v>2.86</c:v>
                </c:pt>
                <c:pt idx="18">
                  <c:v>7.32</c:v>
                </c:pt>
                <c:pt idx="19">
                  <c:v>0</c:v>
                </c:pt>
                <c:pt idx="20">
                  <c:v>14.71</c:v>
                </c:pt>
                <c:pt idx="21">
                  <c:v>13.51</c:v>
                </c:pt>
                <c:pt idx="22">
                  <c:v>8.82</c:v>
                </c:pt>
                <c:pt idx="23">
                  <c:v>8.33</c:v>
                </c:pt>
                <c:pt idx="24">
                  <c:v>9.68</c:v>
                </c:pt>
                <c:pt idx="25">
                  <c:v>14.71</c:v>
                </c:pt>
                <c:pt idx="26">
                  <c:v>5.88</c:v>
                </c:pt>
                <c:pt idx="27">
                  <c:v>6.45</c:v>
                </c:pt>
                <c:pt idx="28">
                  <c:v>11.76</c:v>
                </c:pt>
                <c:pt idx="29">
                  <c:v>4.3499999999999996</c:v>
                </c:pt>
                <c:pt idx="30">
                  <c:v>6.9</c:v>
                </c:pt>
                <c:pt idx="31">
                  <c:v>13.33</c:v>
                </c:pt>
                <c:pt idx="32">
                  <c:v>10</c:v>
                </c:pt>
                <c:pt idx="33">
                  <c:v>11.54</c:v>
                </c:pt>
                <c:pt idx="34">
                  <c:v>8.33</c:v>
                </c:pt>
                <c:pt idx="35">
                  <c:v>5.71</c:v>
                </c:pt>
                <c:pt idx="36">
                  <c:v>6.67</c:v>
                </c:pt>
                <c:pt idx="37">
                  <c:v>3.23</c:v>
                </c:pt>
                <c:pt idx="38">
                  <c:v>17.649999999999999</c:v>
                </c:pt>
                <c:pt idx="39">
                  <c:v>0</c:v>
                </c:pt>
                <c:pt idx="40">
                  <c:v>19.350000000000001</c:v>
                </c:pt>
                <c:pt idx="41">
                  <c:v>10</c:v>
                </c:pt>
                <c:pt idx="42">
                  <c:v>0</c:v>
                </c:pt>
                <c:pt idx="43">
                  <c:v>10</c:v>
                </c:pt>
                <c:pt idx="44">
                  <c:v>13.51</c:v>
                </c:pt>
                <c:pt idx="45">
                  <c:v>5.56</c:v>
                </c:pt>
                <c:pt idx="46">
                  <c:v>5.88</c:v>
                </c:pt>
                <c:pt idx="47">
                  <c:v>8.57</c:v>
                </c:pt>
                <c:pt idx="48">
                  <c:v>7.69</c:v>
                </c:pt>
                <c:pt idx="49">
                  <c:v>2.44</c:v>
                </c:pt>
                <c:pt idx="50">
                  <c:v>10.26</c:v>
                </c:pt>
                <c:pt idx="51">
                  <c:v>7.5</c:v>
                </c:pt>
                <c:pt idx="52">
                  <c:v>17.5</c:v>
                </c:pt>
                <c:pt idx="53">
                  <c:v>10.26</c:v>
                </c:pt>
                <c:pt idx="54">
                  <c:v>5.26</c:v>
                </c:pt>
                <c:pt idx="55">
                  <c:v>5.13</c:v>
                </c:pt>
                <c:pt idx="56">
                  <c:v>9.68</c:v>
                </c:pt>
                <c:pt idx="57">
                  <c:v>2.63</c:v>
                </c:pt>
                <c:pt idx="58">
                  <c:v>5.41</c:v>
                </c:pt>
                <c:pt idx="59">
                  <c:v>5.71</c:v>
                </c:pt>
                <c:pt idx="60">
                  <c:v>6.25</c:v>
                </c:pt>
                <c:pt idx="61">
                  <c:v>13.51</c:v>
                </c:pt>
                <c:pt idx="62">
                  <c:v>2.86</c:v>
                </c:pt>
                <c:pt idx="63">
                  <c:v>14.29</c:v>
                </c:pt>
                <c:pt idx="64">
                  <c:v>2.94</c:v>
                </c:pt>
                <c:pt idx="65">
                  <c:v>2.63</c:v>
                </c:pt>
                <c:pt idx="66">
                  <c:v>2.86</c:v>
                </c:pt>
                <c:pt idx="67">
                  <c:v>6.06</c:v>
                </c:pt>
                <c:pt idx="68">
                  <c:v>8.82</c:v>
                </c:pt>
                <c:pt idx="69">
                  <c:v>14.29</c:v>
                </c:pt>
                <c:pt idx="70">
                  <c:v>8.82</c:v>
                </c:pt>
                <c:pt idx="71">
                  <c:v>2.38</c:v>
                </c:pt>
                <c:pt idx="72">
                  <c:v>3.33</c:v>
                </c:pt>
                <c:pt idx="73">
                  <c:v>0</c:v>
                </c:pt>
                <c:pt idx="74">
                  <c:v>7.5</c:v>
                </c:pt>
                <c:pt idx="75">
                  <c:v>0</c:v>
                </c:pt>
                <c:pt idx="76">
                  <c:v>6.45</c:v>
                </c:pt>
                <c:pt idx="77">
                  <c:v>2.33</c:v>
                </c:pt>
                <c:pt idx="78">
                  <c:v>0</c:v>
                </c:pt>
                <c:pt idx="79">
                  <c:v>0</c:v>
                </c:pt>
                <c:pt idx="80">
                  <c:v>0</c:v>
                </c:pt>
                <c:pt idx="81">
                  <c:v>3.13</c:v>
                </c:pt>
                <c:pt idx="82">
                  <c:v>0</c:v>
                </c:pt>
                <c:pt idx="83">
                  <c:v>0</c:v>
                </c:pt>
                <c:pt idx="84">
                  <c:v>3.33</c:v>
                </c:pt>
                <c:pt idx="85">
                  <c:v>2.33</c:v>
                </c:pt>
                <c:pt idx="86">
                  <c:v>0</c:v>
                </c:pt>
                <c:pt idx="87">
                  <c:v>11.11</c:v>
                </c:pt>
                <c:pt idx="88">
                  <c:v>3.23</c:v>
                </c:pt>
                <c:pt idx="89">
                  <c:v>9.76</c:v>
                </c:pt>
                <c:pt idx="90">
                  <c:v>2.94</c:v>
                </c:pt>
                <c:pt idx="91">
                  <c:v>5.88</c:v>
                </c:pt>
                <c:pt idx="92">
                  <c:v>10.81</c:v>
                </c:pt>
                <c:pt idx="93">
                  <c:v>0</c:v>
                </c:pt>
                <c:pt idx="94">
                  <c:v>0</c:v>
                </c:pt>
                <c:pt idx="95">
                  <c:v>0</c:v>
                </c:pt>
                <c:pt idx="96">
                  <c:v>0</c:v>
                </c:pt>
                <c:pt idx="97">
                  <c:v>2.56</c:v>
                </c:pt>
                <c:pt idx="98">
                  <c:v>3.03</c:v>
                </c:pt>
                <c:pt idx="99">
                  <c:v>2.86</c:v>
                </c:pt>
                <c:pt idx="100">
                  <c:v>0</c:v>
                </c:pt>
                <c:pt idx="101">
                  <c:v>0</c:v>
                </c:pt>
                <c:pt idx="102">
                  <c:v>0</c:v>
                </c:pt>
                <c:pt idx="103">
                  <c:v>0</c:v>
                </c:pt>
                <c:pt idx="104">
                  <c:v>0</c:v>
                </c:pt>
                <c:pt idx="105">
                  <c:v>0</c:v>
                </c:pt>
                <c:pt idx="106">
                  <c:v>2.78</c:v>
                </c:pt>
                <c:pt idx="107">
                  <c:v>0</c:v>
                </c:pt>
                <c:pt idx="108">
                  <c:v>0</c:v>
                </c:pt>
                <c:pt idx="109">
                  <c:v>2.78</c:v>
                </c:pt>
                <c:pt idx="110">
                  <c:v>0</c:v>
                </c:pt>
                <c:pt idx="111">
                  <c:v>0</c:v>
                </c:pt>
                <c:pt idx="112">
                  <c:v>5.13</c:v>
                </c:pt>
                <c:pt idx="113">
                  <c:v>0</c:v>
                </c:pt>
                <c:pt idx="114">
                  <c:v>3.13</c:v>
                </c:pt>
                <c:pt idx="115">
                  <c:v>2.78</c:v>
                </c:pt>
                <c:pt idx="116">
                  <c:v>0</c:v>
                </c:pt>
                <c:pt idx="117">
                  <c:v>0</c:v>
                </c:pt>
                <c:pt idx="118">
                  <c:v>0</c:v>
                </c:pt>
                <c:pt idx="119">
                  <c:v>21.62</c:v>
                </c:pt>
                <c:pt idx="120">
                  <c:v>17.14</c:v>
                </c:pt>
                <c:pt idx="121">
                  <c:v>28.95</c:v>
                </c:pt>
                <c:pt idx="122">
                  <c:v>2.63</c:v>
                </c:pt>
                <c:pt idx="123">
                  <c:v>17.95</c:v>
                </c:pt>
                <c:pt idx="124">
                  <c:v>0</c:v>
                </c:pt>
                <c:pt idx="125">
                  <c:v>0</c:v>
                </c:pt>
                <c:pt idx="126">
                  <c:v>0</c:v>
                </c:pt>
                <c:pt idx="127">
                  <c:v>3.03</c:v>
                </c:pt>
                <c:pt idx="128">
                  <c:v>0</c:v>
                </c:pt>
                <c:pt idx="129">
                  <c:v>0</c:v>
                </c:pt>
                <c:pt idx="130">
                  <c:v>0</c:v>
                </c:pt>
                <c:pt idx="131">
                  <c:v>0</c:v>
                </c:pt>
                <c:pt idx="132">
                  <c:v>0</c:v>
                </c:pt>
                <c:pt idx="133">
                  <c:v>0</c:v>
                </c:pt>
                <c:pt idx="134">
                  <c:v>2.7</c:v>
                </c:pt>
                <c:pt idx="135">
                  <c:v>0</c:v>
                </c:pt>
                <c:pt idx="136">
                  <c:v>0</c:v>
                </c:pt>
                <c:pt idx="137">
                  <c:v>0</c:v>
                </c:pt>
                <c:pt idx="138">
                  <c:v>0</c:v>
                </c:pt>
                <c:pt idx="139">
                  <c:v>11.76</c:v>
                </c:pt>
                <c:pt idx="140">
                  <c:v>5.56</c:v>
                </c:pt>
                <c:pt idx="141">
                  <c:v>0</c:v>
                </c:pt>
                <c:pt idx="142">
                  <c:v>9.09</c:v>
                </c:pt>
                <c:pt idx="143">
                  <c:v>8.33</c:v>
                </c:pt>
                <c:pt idx="144">
                  <c:v>0</c:v>
                </c:pt>
                <c:pt idx="145">
                  <c:v>6.06</c:v>
                </c:pt>
                <c:pt idx="146">
                  <c:v>12.5</c:v>
                </c:pt>
                <c:pt idx="147">
                  <c:v>3.45</c:v>
                </c:pt>
                <c:pt idx="148">
                  <c:v>11.11</c:v>
                </c:pt>
                <c:pt idx="149">
                  <c:v>3.85</c:v>
                </c:pt>
                <c:pt idx="150">
                  <c:v>7.69</c:v>
                </c:pt>
                <c:pt idx="151">
                  <c:v>0</c:v>
                </c:pt>
                <c:pt idx="152">
                  <c:v>8.33</c:v>
                </c:pt>
                <c:pt idx="153">
                  <c:v>8.6999999999999993</c:v>
                </c:pt>
                <c:pt idx="154">
                  <c:v>9.52</c:v>
                </c:pt>
                <c:pt idx="155">
                  <c:v>7.14</c:v>
                </c:pt>
                <c:pt idx="156">
                  <c:v>0</c:v>
                </c:pt>
                <c:pt idx="157">
                  <c:v>8.57</c:v>
                </c:pt>
                <c:pt idx="158">
                  <c:v>11.43</c:v>
                </c:pt>
                <c:pt idx="159">
                  <c:v>17.95</c:v>
                </c:pt>
                <c:pt idx="160">
                  <c:v>0</c:v>
                </c:pt>
                <c:pt idx="161">
                  <c:v>13.89</c:v>
                </c:pt>
                <c:pt idx="162">
                  <c:v>10.71</c:v>
                </c:pt>
                <c:pt idx="163">
                  <c:v>25</c:v>
                </c:pt>
                <c:pt idx="164">
                  <c:v>20.69</c:v>
                </c:pt>
                <c:pt idx="165">
                  <c:v>3.45</c:v>
                </c:pt>
                <c:pt idx="166">
                  <c:v>9.09</c:v>
                </c:pt>
                <c:pt idx="167">
                  <c:v>3.45</c:v>
                </c:pt>
                <c:pt idx="168">
                  <c:v>16.670000000000002</c:v>
                </c:pt>
                <c:pt idx="169">
                  <c:v>9.09</c:v>
                </c:pt>
                <c:pt idx="170">
                  <c:v>5.26</c:v>
                </c:pt>
                <c:pt idx="171">
                  <c:v>5</c:v>
                </c:pt>
                <c:pt idx="172">
                  <c:v>3.45</c:v>
                </c:pt>
                <c:pt idx="173">
                  <c:v>0</c:v>
                </c:pt>
                <c:pt idx="174">
                  <c:v>3.23</c:v>
                </c:pt>
                <c:pt idx="175">
                  <c:v>0</c:v>
                </c:pt>
                <c:pt idx="176">
                  <c:v>5.88</c:v>
                </c:pt>
                <c:pt idx="177">
                  <c:v>2.94</c:v>
                </c:pt>
                <c:pt idx="178">
                  <c:v>8.33</c:v>
                </c:pt>
                <c:pt idx="179">
                  <c:v>0</c:v>
                </c:pt>
                <c:pt idx="180">
                  <c:v>11.11</c:v>
                </c:pt>
                <c:pt idx="181">
                  <c:v>8.11</c:v>
                </c:pt>
                <c:pt idx="182">
                  <c:v>0</c:v>
                </c:pt>
                <c:pt idx="183">
                  <c:v>4.17</c:v>
                </c:pt>
                <c:pt idx="184">
                  <c:v>2.44</c:v>
                </c:pt>
                <c:pt idx="185">
                  <c:v>2.33</c:v>
                </c:pt>
                <c:pt idx="186">
                  <c:v>7.14</c:v>
                </c:pt>
                <c:pt idx="187">
                  <c:v>5.26</c:v>
                </c:pt>
                <c:pt idx="188">
                  <c:v>0</c:v>
                </c:pt>
                <c:pt idx="189">
                  <c:v>2.56</c:v>
                </c:pt>
                <c:pt idx="190">
                  <c:v>0</c:v>
                </c:pt>
                <c:pt idx="191">
                  <c:v>2.5</c:v>
                </c:pt>
                <c:pt idx="192">
                  <c:v>6.9</c:v>
                </c:pt>
                <c:pt idx="193">
                  <c:v>4.88</c:v>
                </c:pt>
                <c:pt idx="194">
                  <c:v>4</c:v>
                </c:pt>
                <c:pt idx="195">
                  <c:v>0</c:v>
                </c:pt>
                <c:pt idx="196">
                  <c:v>4</c:v>
                </c:pt>
                <c:pt idx="197">
                  <c:v>6.06</c:v>
                </c:pt>
                <c:pt idx="198">
                  <c:v>0</c:v>
                </c:pt>
                <c:pt idx="199">
                  <c:v>8</c:v>
                </c:pt>
                <c:pt idx="200">
                  <c:v>9.3800000000000008</c:v>
                </c:pt>
                <c:pt idx="201">
                  <c:v>0</c:v>
                </c:pt>
                <c:pt idx="202">
                  <c:v>3.23</c:v>
                </c:pt>
                <c:pt idx="203">
                  <c:v>0</c:v>
                </c:pt>
                <c:pt idx="204">
                  <c:v>12.12</c:v>
                </c:pt>
                <c:pt idx="205">
                  <c:v>8.11</c:v>
                </c:pt>
                <c:pt idx="206">
                  <c:v>11.11</c:v>
                </c:pt>
                <c:pt idx="207">
                  <c:v>2.78</c:v>
                </c:pt>
                <c:pt idx="208">
                  <c:v>0</c:v>
                </c:pt>
                <c:pt idx="209">
                  <c:v>0</c:v>
                </c:pt>
                <c:pt idx="210">
                  <c:v>5</c:v>
                </c:pt>
                <c:pt idx="211">
                  <c:v>11.11</c:v>
                </c:pt>
                <c:pt idx="212">
                  <c:v>6.9</c:v>
                </c:pt>
                <c:pt idx="213">
                  <c:v>8.57</c:v>
                </c:pt>
                <c:pt idx="214">
                  <c:v>2.94</c:v>
                </c:pt>
                <c:pt idx="215">
                  <c:v>0</c:v>
                </c:pt>
                <c:pt idx="216">
                  <c:v>11.11</c:v>
                </c:pt>
                <c:pt idx="217">
                  <c:v>0</c:v>
                </c:pt>
                <c:pt idx="218">
                  <c:v>0</c:v>
                </c:pt>
                <c:pt idx="219">
                  <c:v>6.67</c:v>
                </c:pt>
                <c:pt idx="220">
                  <c:v>0</c:v>
                </c:pt>
                <c:pt idx="221">
                  <c:v>0</c:v>
                </c:pt>
                <c:pt idx="222">
                  <c:v>2.78</c:v>
                </c:pt>
                <c:pt idx="223">
                  <c:v>0</c:v>
                </c:pt>
                <c:pt idx="224">
                  <c:v>2.94</c:v>
                </c:pt>
                <c:pt idx="225">
                  <c:v>0</c:v>
                </c:pt>
                <c:pt idx="226">
                  <c:v>2.86</c:v>
                </c:pt>
                <c:pt idx="227">
                  <c:v>0</c:v>
                </c:pt>
                <c:pt idx="228">
                  <c:v>0</c:v>
                </c:pt>
                <c:pt idx="229">
                  <c:v>0</c:v>
                </c:pt>
                <c:pt idx="230">
                  <c:v>0</c:v>
                </c:pt>
                <c:pt idx="231">
                  <c:v>0</c:v>
                </c:pt>
                <c:pt idx="232">
                  <c:v>0</c:v>
                </c:pt>
                <c:pt idx="233">
                  <c:v>0</c:v>
                </c:pt>
                <c:pt idx="234">
                  <c:v>0</c:v>
                </c:pt>
                <c:pt idx="235">
                  <c:v>0</c:v>
                </c:pt>
                <c:pt idx="236">
                  <c:v>0</c:v>
                </c:pt>
                <c:pt idx="237">
                  <c:v>0</c:v>
                </c:pt>
                <c:pt idx="238">
                  <c:v>7.14</c:v>
                </c:pt>
                <c:pt idx="239">
                  <c:v>2.94</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2.56</c:v>
                </c:pt>
                <c:pt idx="258">
                  <c:v>2.5</c:v>
                </c:pt>
                <c:pt idx="259">
                  <c:v>2.5</c:v>
                </c:pt>
                <c:pt idx="260">
                  <c:v>0</c:v>
                </c:pt>
                <c:pt idx="261">
                  <c:v>4.88</c:v>
                </c:pt>
                <c:pt idx="262">
                  <c:v>0</c:v>
                </c:pt>
                <c:pt idx="263">
                  <c:v>0</c:v>
                </c:pt>
                <c:pt idx="264">
                  <c:v>0</c:v>
                </c:pt>
                <c:pt idx="265">
                  <c:v>0</c:v>
                </c:pt>
                <c:pt idx="266">
                  <c:v>0</c:v>
                </c:pt>
                <c:pt idx="267">
                  <c:v>0</c:v>
                </c:pt>
                <c:pt idx="268">
                  <c:v>0</c:v>
                </c:pt>
                <c:pt idx="269">
                  <c:v>2.5</c:v>
                </c:pt>
                <c:pt idx="270">
                  <c:v>0</c:v>
                </c:pt>
                <c:pt idx="271">
                  <c:v>0</c:v>
                </c:pt>
                <c:pt idx="272">
                  <c:v>2.56</c:v>
                </c:pt>
                <c:pt idx="273">
                  <c:v>0</c:v>
                </c:pt>
                <c:pt idx="274">
                  <c:v>0</c:v>
                </c:pt>
                <c:pt idx="275">
                  <c:v>0</c:v>
                </c:pt>
                <c:pt idx="276">
                  <c:v>0</c:v>
                </c:pt>
                <c:pt idx="277">
                  <c:v>0</c:v>
                </c:pt>
                <c:pt idx="278">
                  <c:v>0</c:v>
                </c:pt>
                <c:pt idx="279">
                  <c:v>0</c:v>
                </c:pt>
                <c:pt idx="280">
                  <c:v>0</c:v>
                </c:pt>
                <c:pt idx="281">
                  <c:v>2.78</c:v>
                </c:pt>
                <c:pt idx="282">
                  <c:v>0</c:v>
                </c:pt>
                <c:pt idx="283">
                  <c:v>2.78</c:v>
                </c:pt>
                <c:pt idx="284">
                  <c:v>0</c:v>
                </c:pt>
                <c:pt idx="285">
                  <c:v>0</c:v>
                </c:pt>
                <c:pt idx="286">
                  <c:v>0</c:v>
                </c:pt>
                <c:pt idx="287">
                  <c:v>0</c:v>
                </c:pt>
                <c:pt idx="288">
                  <c:v>0</c:v>
                </c:pt>
                <c:pt idx="289">
                  <c:v>0</c:v>
                </c:pt>
                <c:pt idx="290">
                  <c:v>0</c:v>
                </c:pt>
                <c:pt idx="291">
                  <c:v>0</c:v>
                </c:pt>
              </c:numCache>
            </c:numRef>
          </c:xVal>
          <c:yVal>
            <c:numRef>
              <c:f>sheet16!$F$3:$F$294</c:f>
              <c:numCache>
                <c:formatCode>General</c:formatCode>
                <c:ptCount val="292"/>
                <c:pt idx="142">
                  <c:v>54.55</c:v>
                </c:pt>
                <c:pt idx="143">
                  <c:v>66.67</c:v>
                </c:pt>
                <c:pt idx="144">
                  <c:v>24.14</c:v>
                </c:pt>
                <c:pt idx="145">
                  <c:v>39.39</c:v>
                </c:pt>
                <c:pt idx="146">
                  <c:v>43.75</c:v>
                </c:pt>
                <c:pt idx="147">
                  <c:v>58.62</c:v>
                </c:pt>
                <c:pt idx="148">
                  <c:v>66.67</c:v>
                </c:pt>
                <c:pt idx="149">
                  <c:v>61.54</c:v>
                </c:pt>
                <c:pt idx="150">
                  <c:v>61.54</c:v>
                </c:pt>
                <c:pt idx="151">
                  <c:v>60</c:v>
                </c:pt>
                <c:pt idx="152">
                  <c:v>41.67</c:v>
                </c:pt>
                <c:pt idx="153">
                  <c:v>52.17</c:v>
                </c:pt>
                <c:pt idx="154">
                  <c:v>47.62</c:v>
                </c:pt>
                <c:pt idx="155">
                  <c:v>39.29</c:v>
                </c:pt>
                <c:pt idx="156">
                  <c:v>40</c:v>
                </c:pt>
                <c:pt idx="157">
                  <c:v>48.57</c:v>
                </c:pt>
                <c:pt idx="158">
                  <c:v>14.29</c:v>
                </c:pt>
                <c:pt idx="159">
                  <c:v>48.72</c:v>
                </c:pt>
                <c:pt idx="160">
                  <c:v>36.840000000000003</c:v>
                </c:pt>
                <c:pt idx="161">
                  <c:v>38.89</c:v>
                </c:pt>
                <c:pt idx="162">
                  <c:v>35.71</c:v>
                </c:pt>
                <c:pt idx="163">
                  <c:v>58.33</c:v>
                </c:pt>
                <c:pt idx="164">
                  <c:v>17.239999999999998</c:v>
                </c:pt>
                <c:pt idx="165">
                  <c:v>44.83</c:v>
                </c:pt>
                <c:pt idx="166">
                  <c:v>63.64</c:v>
                </c:pt>
                <c:pt idx="167">
                  <c:v>82.76</c:v>
                </c:pt>
                <c:pt idx="168">
                  <c:v>58.33</c:v>
                </c:pt>
                <c:pt idx="169">
                  <c:v>54.55</c:v>
                </c:pt>
                <c:pt idx="170">
                  <c:v>73.680000000000007</c:v>
                </c:pt>
                <c:pt idx="171">
                  <c:v>70</c:v>
                </c:pt>
                <c:pt idx="172">
                  <c:v>65.52</c:v>
                </c:pt>
                <c:pt idx="173">
                  <c:v>70.83</c:v>
                </c:pt>
                <c:pt idx="174">
                  <c:v>80.650000000000006</c:v>
                </c:pt>
                <c:pt idx="175">
                  <c:v>63.89</c:v>
                </c:pt>
                <c:pt idx="176">
                  <c:v>44.12</c:v>
                </c:pt>
                <c:pt idx="177">
                  <c:v>58.82</c:v>
                </c:pt>
                <c:pt idx="178">
                  <c:v>58.33</c:v>
                </c:pt>
                <c:pt idx="179">
                  <c:v>54.05</c:v>
                </c:pt>
                <c:pt idx="180">
                  <c:v>48.15</c:v>
                </c:pt>
                <c:pt idx="181">
                  <c:v>35.14</c:v>
                </c:pt>
                <c:pt idx="182">
                  <c:v>72.41</c:v>
                </c:pt>
                <c:pt idx="183">
                  <c:v>83.33</c:v>
                </c:pt>
                <c:pt idx="184">
                  <c:v>19.510000000000002</c:v>
                </c:pt>
                <c:pt idx="185">
                  <c:v>32.56</c:v>
                </c:pt>
                <c:pt idx="186">
                  <c:v>9.52</c:v>
                </c:pt>
                <c:pt idx="187">
                  <c:v>44.74</c:v>
                </c:pt>
                <c:pt idx="188">
                  <c:v>20</c:v>
                </c:pt>
                <c:pt idx="189">
                  <c:v>69.23</c:v>
                </c:pt>
                <c:pt idx="190">
                  <c:v>70.27</c:v>
                </c:pt>
                <c:pt idx="191">
                  <c:v>80</c:v>
                </c:pt>
                <c:pt idx="192">
                  <c:v>65.52</c:v>
                </c:pt>
                <c:pt idx="193">
                  <c:v>60.98</c:v>
                </c:pt>
                <c:pt idx="194">
                  <c:v>80</c:v>
                </c:pt>
                <c:pt idx="195">
                  <c:v>90</c:v>
                </c:pt>
                <c:pt idx="196">
                  <c:v>84</c:v>
                </c:pt>
                <c:pt idx="197">
                  <c:v>81.819999999999993</c:v>
                </c:pt>
                <c:pt idx="198">
                  <c:v>77.27</c:v>
                </c:pt>
                <c:pt idx="199">
                  <c:v>56</c:v>
                </c:pt>
                <c:pt idx="200">
                  <c:v>62.5</c:v>
                </c:pt>
                <c:pt idx="201">
                  <c:v>100</c:v>
                </c:pt>
                <c:pt idx="202">
                  <c:v>64.52</c:v>
                </c:pt>
                <c:pt idx="203">
                  <c:v>80.77</c:v>
                </c:pt>
                <c:pt idx="204">
                  <c:v>36.36</c:v>
                </c:pt>
                <c:pt idx="205">
                  <c:v>37.840000000000003</c:v>
                </c:pt>
                <c:pt idx="206">
                  <c:v>25</c:v>
                </c:pt>
                <c:pt idx="207">
                  <c:v>63.89</c:v>
                </c:pt>
                <c:pt idx="208">
                  <c:v>14.29</c:v>
                </c:pt>
                <c:pt idx="209">
                  <c:v>66.67</c:v>
                </c:pt>
                <c:pt idx="210">
                  <c:v>50</c:v>
                </c:pt>
                <c:pt idx="211">
                  <c:v>48.15</c:v>
                </c:pt>
                <c:pt idx="212">
                  <c:v>62.07</c:v>
                </c:pt>
                <c:pt idx="213">
                  <c:v>54.29</c:v>
                </c:pt>
                <c:pt idx="214">
                  <c:v>14.71</c:v>
                </c:pt>
                <c:pt idx="215">
                  <c:v>42.86</c:v>
                </c:pt>
                <c:pt idx="216">
                  <c:v>51.85</c:v>
                </c:pt>
              </c:numCache>
            </c:numRef>
          </c:yVal>
          <c:smooth val="0"/>
          <c:extLst>
            <c:ext xmlns:c16="http://schemas.microsoft.com/office/drawing/2014/chart" uri="{C3380CC4-5D6E-409C-BE32-E72D297353CC}">
              <c16:uniqueId val="{00000001-F5F0-4465-9080-8085F198D1D9}"/>
            </c:ext>
          </c:extLst>
        </c:ser>
        <c:dLbls>
          <c:showLegendKey val="0"/>
          <c:showVal val="0"/>
          <c:showCatName val="0"/>
          <c:showSerName val="0"/>
          <c:showPercent val="0"/>
          <c:showBubbleSize val="0"/>
        </c:dLbls>
        <c:axId val="1148595504"/>
        <c:axId val="1148593008"/>
        <c:extLst>
          <c:ext xmlns:c15="http://schemas.microsoft.com/office/drawing/2012/chart" uri="{02D57815-91ED-43cb-92C2-25804820EDAC}">
            <c15:filteredScatterSeries>
              <c15:ser>
                <c:idx val="2"/>
                <c:order val="1"/>
                <c:tx>
                  <c:v>Some education: NFHS 4</c:v>
                </c:tx>
                <c:spPr>
                  <a:ln w="19050" cap="rnd">
                    <a:noFill/>
                    <a:round/>
                  </a:ln>
                  <a:effectLst/>
                </c:spPr>
                <c:marker>
                  <c:symbol val="circle"/>
                  <c:size val="10"/>
                  <c:spPr>
                    <a:solidFill>
                      <a:schemeClr val="accent2">
                        <a:lumMod val="20000"/>
                        <a:lumOff val="80000"/>
                      </a:schemeClr>
                    </a:solidFill>
                    <a:ln w="9525">
                      <a:solidFill>
                        <a:schemeClr val="accent2">
                          <a:lumMod val="20000"/>
                          <a:lumOff val="80000"/>
                        </a:schemeClr>
                      </a:solidFill>
                    </a:ln>
                    <a:effectLst/>
                  </c:spPr>
                </c:marker>
                <c:xVal>
                  <c:numRef>
                    <c:extLst>
                      <c:ext uri="{02D57815-91ED-43cb-92C2-25804820EDAC}">
                        <c15:formulaRef>
                          <c15:sqref>sheet16!$A$3:$A$294</c15:sqref>
                        </c15:formulaRef>
                      </c:ext>
                    </c:extLst>
                    <c:numCache>
                      <c:formatCode>General</c:formatCode>
                      <c:ptCount val="292"/>
                      <c:pt idx="0">
                        <c:v>12.5</c:v>
                      </c:pt>
                      <c:pt idx="1">
                        <c:v>4</c:v>
                      </c:pt>
                      <c:pt idx="2">
                        <c:v>9.68</c:v>
                      </c:pt>
                      <c:pt idx="3">
                        <c:v>2.38</c:v>
                      </c:pt>
                      <c:pt idx="4">
                        <c:v>0</c:v>
                      </c:pt>
                      <c:pt idx="5">
                        <c:v>3.33</c:v>
                      </c:pt>
                      <c:pt idx="6">
                        <c:v>11.11</c:v>
                      </c:pt>
                      <c:pt idx="7">
                        <c:v>6.9</c:v>
                      </c:pt>
                      <c:pt idx="8">
                        <c:v>13.51</c:v>
                      </c:pt>
                      <c:pt idx="9">
                        <c:v>19.440000000000001</c:v>
                      </c:pt>
                      <c:pt idx="10">
                        <c:v>6.25</c:v>
                      </c:pt>
                      <c:pt idx="11">
                        <c:v>7.14</c:v>
                      </c:pt>
                      <c:pt idx="12">
                        <c:v>0</c:v>
                      </c:pt>
                      <c:pt idx="13">
                        <c:v>7.41</c:v>
                      </c:pt>
                      <c:pt idx="14">
                        <c:v>2.38</c:v>
                      </c:pt>
                      <c:pt idx="15">
                        <c:v>15</c:v>
                      </c:pt>
                      <c:pt idx="16">
                        <c:v>14.29</c:v>
                      </c:pt>
                      <c:pt idx="17">
                        <c:v>2.86</c:v>
                      </c:pt>
                      <c:pt idx="18">
                        <c:v>7.32</c:v>
                      </c:pt>
                      <c:pt idx="19">
                        <c:v>0</c:v>
                      </c:pt>
                      <c:pt idx="20">
                        <c:v>14.71</c:v>
                      </c:pt>
                      <c:pt idx="21">
                        <c:v>13.51</c:v>
                      </c:pt>
                      <c:pt idx="22">
                        <c:v>8.82</c:v>
                      </c:pt>
                      <c:pt idx="23">
                        <c:v>8.33</c:v>
                      </c:pt>
                      <c:pt idx="24">
                        <c:v>9.68</c:v>
                      </c:pt>
                      <c:pt idx="25">
                        <c:v>14.71</c:v>
                      </c:pt>
                      <c:pt idx="26">
                        <c:v>5.88</c:v>
                      </c:pt>
                      <c:pt idx="27">
                        <c:v>6.45</c:v>
                      </c:pt>
                      <c:pt idx="28">
                        <c:v>11.76</c:v>
                      </c:pt>
                      <c:pt idx="29">
                        <c:v>4.3499999999999996</c:v>
                      </c:pt>
                      <c:pt idx="30">
                        <c:v>6.9</c:v>
                      </c:pt>
                      <c:pt idx="31">
                        <c:v>13.33</c:v>
                      </c:pt>
                      <c:pt idx="32">
                        <c:v>10</c:v>
                      </c:pt>
                      <c:pt idx="33">
                        <c:v>11.54</c:v>
                      </c:pt>
                      <c:pt idx="34">
                        <c:v>8.33</c:v>
                      </c:pt>
                      <c:pt idx="35">
                        <c:v>5.71</c:v>
                      </c:pt>
                      <c:pt idx="36">
                        <c:v>6.67</c:v>
                      </c:pt>
                      <c:pt idx="37">
                        <c:v>3.23</c:v>
                      </c:pt>
                      <c:pt idx="38">
                        <c:v>17.649999999999999</c:v>
                      </c:pt>
                      <c:pt idx="39">
                        <c:v>0</c:v>
                      </c:pt>
                      <c:pt idx="40">
                        <c:v>19.350000000000001</c:v>
                      </c:pt>
                      <c:pt idx="41">
                        <c:v>10</c:v>
                      </c:pt>
                      <c:pt idx="42">
                        <c:v>0</c:v>
                      </c:pt>
                      <c:pt idx="43">
                        <c:v>10</c:v>
                      </c:pt>
                      <c:pt idx="44">
                        <c:v>13.51</c:v>
                      </c:pt>
                      <c:pt idx="45">
                        <c:v>5.56</c:v>
                      </c:pt>
                      <c:pt idx="46">
                        <c:v>5.88</c:v>
                      </c:pt>
                      <c:pt idx="47">
                        <c:v>8.57</c:v>
                      </c:pt>
                      <c:pt idx="48">
                        <c:v>7.69</c:v>
                      </c:pt>
                      <c:pt idx="49">
                        <c:v>2.44</c:v>
                      </c:pt>
                      <c:pt idx="50">
                        <c:v>10.26</c:v>
                      </c:pt>
                      <c:pt idx="51">
                        <c:v>7.5</c:v>
                      </c:pt>
                      <c:pt idx="52">
                        <c:v>17.5</c:v>
                      </c:pt>
                      <c:pt idx="53">
                        <c:v>10.26</c:v>
                      </c:pt>
                      <c:pt idx="54">
                        <c:v>5.26</c:v>
                      </c:pt>
                      <c:pt idx="55">
                        <c:v>5.13</c:v>
                      </c:pt>
                      <c:pt idx="56">
                        <c:v>9.68</c:v>
                      </c:pt>
                      <c:pt idx="57">
                        <c:v>2.63</c:v>
                      </c:pt>
                      <c:pt idx="58">
                        <c:v>5.41</c:v>
                      </c:pt>
                      <c:pt idx="59">
                        <c:v>5.71</c:v>
                      </c:pt>
                      <c:pt idx="60">
                        <c:v>6.25</c:v>
                      </c:pt>
                      <c:pt idx="61">
                        <c:v>13.51</c:v>
                      </c:pt>
                      <c:pt idx="62">
                        <c:v>2.86</c:v>
                      </c:pt>
                      <c:pt idx="63">
                        <c:v>14.29</c:v>
                      </c:pt>
                      <c:pt idx="64">
                        <c:v>2.94</c:v>
                      </c:pt>
                      <c:pt idx="65">
                        <c:v>2.63</c:v>
                      </c:pt>
                      <c:pt idx="66">
                        <c:v>2.86</c:v>
                      </c:pt>
                      <c:pt idx="67">
                        <c:v>6.06</c:v>
                      </c:pt>
                      <c:pt idx="68">
                        <c:v>8.82</c:v>
                      </c:pt>
                      <c:pt idx="69">
                        <c:v>14.29</c:v>
                      </c:pt>
                      <c:pt idx="70">
                        <c:v>8.82</c:v>
                      </c:pt>
                      <c:pt idx="71">
                        <c:v>2.38</c:v>
                      </c:pt>
                      <c:pt idx="72">
                        <c:v>3.33</c:v>
                      </c:pt>
                      <c:pt idx="73">
                        <c:v>0</c:v>
                      </c:pt>
                      <c:pt idx="74">
                        <c:v>7.5</c:v>
                      </c:pt>
                      <c:pt idx="75">
                        <c:v>0</c:v>
                      </c:pt>
                      <c:pt idx="76">
                        <c:v>6.45</c:v>
                      </c:pt>
                      <c:pt idx="77">
                        <c:v>2.33</c:v>
                      </c:pt>
                      <c:pt idx="78">
                        <c:v>0</c:v>
                      </c:pt>
                      <c:pt idx="79">
                        <c:v>0</c:v>
                      </c:pt>
                      <c:pt idx="80">
                        <c:v>0</c:v>
                      </c:pt>
                      <c:pt idx="81">
                        <c:v>3.13</c:v>
                      </c:pt>
                      <c:pt idx="82">
                        <c:v>0</c:v>
                      </c:pt>
                      <c:pt idx="83">
                        <c:v>0</c:v>
                      </c:pt>
                      <c:pt idx="84">
                        <c:v>3.33</c:v>
                      </c:pt>
                      <c:pt idx="85">
                        <c:v>2.33</c:v>
                      </c:pt>
                      <c:pt idx="86">
                        <c:v>0</c:v>
                      </c:pt>
                      <c:pt idx="87">
                        <c:v>11.11</c:v>
                      </c:pt>
                      <c:pt idx="88">
                        <c:v>3.23</c:v>
                      </c:pt>
                      <c:pt idx="89">
                        <c:v>9.76</c:v>
                      </c:pt>
                      <c:pt idx="90">
                        <c:v>2.94</c:v>
                      </c:pt>
                      <c:pt idx="91">
                        <c:v>5.88</c:v>
                      </c:pt>
                      <c:pt idx="92">
                        <c:v>10.81</c:v>
                      </c:pt>
                      <c:pt idx="93">
                        <c:v>0</c:v>
                      </c:pt>
                      <c:pt idx="94">
                        <c:v>0</c:v>
                      </c:pt>
                      <c:pt idx="95">
                        <c:v>0</c:v>
                      </c:pt>
                      <c:pt idx="96">
                        <c:v>0</c:v>
                      </c:pt>
                      <c:pt idx="97">
                        <c:v>2.56</c:v>
                      </c:pt>
                      <c:pt idx="98">
                        <c:v>3.03</c:v>
                      </c:pt>
                      <c:pt idx="99">
                        <c:v>2.86</c:v>
                      </c:pt>
                      <c:pt idx="100">
                        <c:v>0</c:v>
                      </c:pt>
                      <c:pt idx="101">
                        <c:v>0</c:v>
                      </c:pt>
                      <c:pt idx="102">
                        <c:v>0</c:v>
                      </c:pt>
                      <c:pt idx="103">
                        <c:v>0</c:v>
                      </c:pt>
                      <c:pt idx="104">
                        <c:v>0</c:v>
                      </c:pt>
                      <c:pt idx="105">
                        <c:v>0</c:v>
                      </c:pt>
                      <c:pt idx="106">
                        <c:v>2.78</c:v>
                      </c:pt>
                      <c:pt idx="107">
                        <c:v>0</c:v>
                      </c:pt>
                      <c:pt idx="108">
                        <c:v>0</c:v>
                      </c:pt>
                      <c:pt idx="109">
                        <c:v>2.78</c:v>
                      </c:pt>
                      <c:pt idx="110">
                        <c:v>0</c:v>
                      </c:pt>
                      <c:pt idx="111">
                        <c:v>0</c:v>
                      </c:pt>
                      <c:pt idx="112">
                        <c:v>5.13</c:v>
                      </c:pt>
                      <c:pt idx="113">
                        <c:v>0</c:v>
                      </c:pt>
                      <c:pt idx="114">
                        <c:v>3.13</c:v>
                      </c:pt>
                      <c:pt idx="115">
                        <c:v>2.78</c:v>
                      </c:pt>
                      <c:pt idx="116">
                        <c:v>0</c:v>
                      </c:pt>
                      <c:pt idx="117">
                        <c:v>0</c:v>
                      </c:pt>
                      <c:pt idx="118">
                        <c:v>0</c:v>
                      </c:pt>
                      <c:pt idx="119">
                        <c:v>21.62</c:v>
                      </c:pt>
                      <c:pt idx="120">
                        <c:v>17.14</c:v>
                      </c:pt>
                      <c:pt idx="121">
                        <c:v>28.95</c:v>
                      </c:pt>
                      <c:pt idx="122">
                        <c:v>2.63</c:v>
                      </c:pt>
                      <c:pt idx="123">
                        <c:v>17.95</c:v>
                      </c:pt>
                      <c:pt idx="124">
                        <c:v>0</c:v>
                      </c:pt>
                      <c:pt idx="125">
                        <c:v>0</c:v>
                      </c:pt>
                      <c:pt idx="126">
                        <c:v>0</c:v>
                      </c:pt>
                      <c:pt idx="127">
                        <c:v>3.03</c:v>
                      </c:pt>
                      <c:pt idx="128">
                        <c:v>0</c:v>
                      </c:pt>
                      <c:pt idx="129">
                        <c:v>0</c:v>
                      </c:pt>
                      <c:pt idx="130">
                        <c:v>0</c:v>
                      </c:pt>
                      <c:pt idx="131">
                        <c:v>0</c:v>
                      </c:pt>
                      <c:pt idx="132">
                        <c:v>0</c:v>
                      </c:pt>
                      <c:pt idx="133">
                        <c:v>0</c:v>
                      </c:pt>
                      <c:pt idx="134">
                        <c:v>2.7</c:v>
                      </c:pt>
                      <c:pt idx="135">
                        <c:v>0</c:v>
                      </c:pt>
                      <c:pt idx="136">
                        <c:v>0</c:v>
                      </c:pt>
                      <c:pt idx="137">
                        <c:v>0</c:v>
                      </c:pt>
                      <c:pt idx="138">
                        <c:v>0</c:v>
                      </c:pt>
                      <c:pt idx="139">
                        <c:v>11.76</c:v>
                      </c:pt>
                      <c:pt idx="140">
                        <c:v>5.56</c:v>
                      </c:pt>
                      <c:pt idx="141">
                        <c:v>0</c:v>
                      </c:pt>
                      <c:pt idx="142">
                        <c:v>9.09</c:v>
                      </c:pt>
                      <c:pt idx="143">
                        <c:v>8.33</c:v>
                      </c:pt>
                      <c:pt idx="144">
                        <c:v>0</c:v>
                      </c:pt>
                      <c:pt idx="145">
                        <c:v>6.06</c:v>
                      </c:pt>
                      <c:pt idx="146">
                        <c:v>12.5</c:v>
                      </c:pt>
                      <c:pt idx="147">
                        <c:v>3.45</c:v>
                      </c:pt>
                      <c:pt idx="148">
                        <c:v>11.11</c:v>
                      </c:pt>
                      <c:pt idx="149">
                        <c:v>3.85</c:v>
                      </c:pt>
                      <c:pt idx="150">
                        <c:v>7.69</c:v>
                      </c:pt>
                      <c:pt idx="151">
                        <c:v>0</c:v>
                      </c:pt>
                      <c:pt idx="152">
                        <c:v>8.33</c:v>
                      </c:pt>
                      <c:pt idx="153">
                        <c:v>8.6999999999999993</c:v>
                      </c:pt>
                      <c:pt idx="154">
                        <c:v>9.52</c:v>
                      </c:pt>
                      <c:pt idx="155">
                        <c:v>7.14</c:v>
                      </c:pt>
                      <c:pt idx="156">
                        <c:v>0</c:v>
                      </c:pt>
                      <c:pt idx="157">
                        <c:v>8.57</c:v>
                      </c:pt>
                      <c:pt idx="158">
                        <c:v>11.43</c:v>
                      </c:pt>
                      <c:pt idx="159">
                        <c:v>17.95</c:v>
                      </c:pt>
                      <c:pt idx="160">
                        <c:v>0</c:v>
                      </c:pt>
                      <c:pt idx="161">
                        <c:v>13.89</c:v>
                      </c:pt>
                      <c:pt idx="162">
                        <c:v>10.71</c:v>
                      </c:pt>
                      <c:pt idx="163">
                        <c:v>25</c:v>
                      </c:pt>
                      <c:pt idx="164">
                        <c:v>20.69</c:v>
                      </c:pt>
                      <c:pt idx="165">
                        <c:v>3.45</c:v>
                      </c:pt>
                      <c:pt idx="166">
                        <c:v>9.09</c:v>
                      </c:pt>
                      <c:pt idx="167">
                        <c:v>3.45</c:v>
                      </c:pt>
                      <c:pt idx="168">
                        <c:v>16.670000000000002</c:v>
                      </c:pt>
                      <c:pt idx="169">
                        <c:v>9.09</c:v>
                      </c:pt>
                      <c:pt idx="170">
                        <c:v>5.26</c:v>
                      </c:pt>
                      <c:pt idx="171">
                        <c:v>5</c:v>
                      </c:pt>
                      <c:pt idx="172">
                        <c:v>3.45</c:v>
                      </c:pt>
                      <c:pt idx="173">
                        <c:v>0</c:v>
                      </c:pt>
                      <c:pt idx="174">
                        <c:v>3.23</c:v>
                      </c:pt>
                      <c:pt idx="175">
                        <c:v>0</c:v>
                      </c:pt>
                      <c:pt idx="176">
                        <c:v>5.88</c:v>
                      </c:pt>
                      <c:pt idx="177">
                        <c:v>2.94</c:v>
                      </c:pt>
                      <c:pt idx="178">
                        <c:v>8.33</c:v>
                      </c:pt>
                      <c:pt idx="179">
                        <c:v>0</c:v>
                      </c:pt>
                      <c:pt idx="180">
                        <c:v>11.11</c:v>
                      </c:pt>
                      <c:pt idx="181">
                        <c:v>8.11</c:v>
                      </c:pt>
                      <c:pt idx="182">
                        <c:v>0</c:v>
                      </c:pt>
                      <c:pt idx="183">
                        <c:v>4.17</c:v>
                      </c:pt>
                      <c:pt idx="184">
                        <c:v>2.44</c:v>
                      </c:pt>
                      <c:pt idx="185">
                        <c:v>2.33</c:v>
                      </c:pt>
                      <c:pt idx="186">
                        <c:v>7.14</c:v>
                      </c:pt>
                      <c:pt idx="187">
                        <c:v>5.26</c:v>
                      </c:pt>
                      <c:pt idx="188">
                        <c:v>0</c:v>
                      </c:pt>
                      <c:pt idx="189">
                        <c:v>2.56</c:v>
                      </c:pt>
                      <c:pt idx="190">
                        <c:v>0</c:v>
                      </c:pt>
                      <c:pt idx="191">
                        <c:v>2.5</c:v>
                      </c:pt>
                      <c:pt idx="192">
                        <c:v>6.9</c:v>
                      </c:pt>
                      <c:pt idx="193">
                        <c:v>4.88</c:v>
                      </c:pt>
                      <c:pt idx="194">
                        <c:v>4</c:v>
                      </c:pt>
                      <c:pt idx="195">
                        <c:v>0</c:v>
                      </c:pt>
                      <c:pt idx="196">
                        <c:v>4</c:v>
                      </c:pt>
                      <c:pt idx="197">
                        <c:v>6.06</c:v>
                      </c:pt>
                      <c:pt idx="198">
                        <c:v>0</c:v>
                      </c:pt>
                      <c:pt idx="199">
                        <c:v>8</c:v>
                      </c:pt>
                      <c:pt idx="200">
                        <c:v>9.3800000000000008</c:v>
                      </c:pt>
                      <c:pt idx="201">
                        <c:v>0</c:v>
                      </c:pt>
                      <c:pt idx="202">
                        <c:v>3.23</c:v>
                      </c:pt>
                      <c:pt idx="203">
                        <c:v>0</c:v>
                      </c:pt>
                      <c:pt idx="204">
                        <c:v>12.12</c:v>
                      </c:pt>
                      <c:pt idx="205">
                        <c:v>8.11</c:v>
                      </c:pt>
                      <c:pt idx="206">
                        <c:v>11.11</c:v>
                      </c:pt>
                      <c:pt idx="207">
                        <c:v>2.78</c:v>
                      </c:pt>
                      <c:pt idx="208">
                        <c:v>0</c:v>
                      </c:pt>
                      <c:pt idx="209">
                        <c:v>0</c:v>
                      </c:pt>
                      <c:pt idx="210">
                        <c:v>5</c:v>
                      </c:pt>
                      <c:pt idx="211">
                        <c:v>11.11</c:v>
                      </c:pt>
                      <c:pt idx="212">
                        <c:v>6.9</c:v>
                      </c:pt>
                      <c:pt idx="213">
                        <c:v>8.57</c:v>
                      </c:pt>
                      <c:pt idx="214">
                        <c:v>2.94</c:v>
                      </c:pt>
                      <c:pt idx="215">
                        <c:v>0</c:v>
                      </c:pt>
                      <c:pt idx="216">
                        <c:v>11.11</c:v>
                      </c:pt>
                      <c:pt idx="217">
                        <c:v>0</c:v>
                      </c:pt>
                      <c:pt idx="218">
                        <c:v>0</c:v>
                      </c:pt>
                      <c:pt idx="219">
                        <c:v>6.67</c:v>
                      </c:pt>
                      <c:pt idx="220">
                        <c:v>0</c:v>
                      </c:pt>
                      <c:pt idx="221">
                        <c:v>0</c:v>
                      </c:pt>
                      <c:pt idx="222">
                        <c:v>2.78</c:v>
                      </c:pt>
                      <c:pt idx="223">
                        <c:v>0</c:v>
                      </c:pt>
                      <c:pt idx="224">
                        <c:v>2.94</c:v>
                      </c:pt>
                      <c:pt idx="225">
                        <c:v>0</c:v>
                      </c:pt>
                      <c:pt idx="226">
                        <c:v>2.86</c:v>
                      </c:pt>
                      <c:pt idx="227">
                        <c:v>0</c:v>
                      </c:pt>
                      <c:pt idx="228">
                        <c:v>0</c:v>
                      </c:pt>
                      <c:pt idx="229">
                        <c:v>0</c:v>
                      </c:pt>
                      <c:pt idx="230">
                        <c:v>0</c:v>
                      </c:pt>
                      <c:pt idx="231">
                        <c:v>0</c:v>
                      </c:pt>
                      <c:pt idx="232">
                        <c:v>0</c:v>
                      </c:pt>
                      <c:pt idx="233">
                        <c:v>0</c:v>
                      </c:pt>
                      <c:pt idx="234">
                        <c:v>0</c:v>
                      </c:pt>
                      <c:pt idx="235">
                        <c:v>0</c:v>
                      </c:pt>
                      <c:pt idx="236">
                        <c:v>0</c:v>
                      </c:pt>
                      <c:pt idx="237">
                        <c:v>0</c:v>
                      </c:pt>
                      <c:pt idx="238">
                        <c:v>7.14</c:v>
                      </c:pt>
                      <c:pt idx="239">
                        <c:v>2.94</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2.56</c:v>
                      </c:pt>
                      <c:pt idx="258">
                        <c:v>2.5</c:v>
                      </c:pt>
                      <c:pt idx="259">
                        <c:v>2.5</c:v>
                      </c:pt>
                      <c:pt idx="260">
                        <c:v>0</c:v>
                      </c:pt>
                      <c:pt idx="261">
                        <c:v>4.88</c:v>
                      </c:pt>
                      <c:pt idx="262">
                        <c:v>0</c:v>
                      </c:pt>
                      <c:pt idx="263">
                        <c:v>0</c:v>
                      </c:pt>
                      <c:pt idx="264">
                        <c:v>0</c:v>
                      </c:pt>
                      <c:pt idx="265">
                        <c:v>0</c:v>
                      </c:pt>
                      <c:pt idx="266">
                        <c:v>0</c:v>
                      </c:pt>
                      <c:pt idx="267">
                        <c:v>0</c:v>
                      </c:pt>
                      <c:pt idx="268">
                        <c:v>0</c:v>
                      </c:pt>
                      <c:pt idx="269">
                        <c:v>2.5</c:v>
                      </c:pt>
                      <c:pt idx="270">
                        <c:v>0</c:v>
                      </c:pt>
                      <c:pt idx="271">
                        <c:v>0</c:v>
                      </c:pt>
                      <c:pt idx="272">
                        <c:v>2.56</c:v>
                      </c:pt>
                      <c:pt idx="273">
                        <c:v>0</c:v>
                      </c:pt>
                      <c:pt idx="274">
                        <c:v>0</c:v>
                      </c:pt>
                      <c:pt idx="275">
                        <c:v>0</c:v>
                      </c:pt>
                      <c:pt idx="276">
                        <c:v>0</c:v>
                      </c:pt>
                      <c:pt idx="277">
                        <c:v>0</c:v>
                      </c:pt>
                      <c:pt idx="278">
                        <c:v>0</c:v>
                      </c:pt>
                      <c:pt idx="279">
                        <c:v>0</c:v>
                      </c:pt>
                      <c:pt idx="280">
                        <c:v>0</c:v>
                      </c:pt>
                      <c:pt idx="281">
                        <c:v>2.78</c:v>
                      </c:pt>
                      <c:pt idx="282">
                        <c:v>0</c:v>
                      </c:pt>
                      <c:pt idx="283">
                        <c:v>2.78</c:v>
                      </c:pt>
                      <c:pt idx="284">
                        <c:v>0</c:v>
                      </c:pt>
                      <c:pt idx="285">
                        <c:v>0</c:v>
                      </c:pt>
                      <c:pt idx="286">
                        <c:v>0</c:v>
                      </c:pt>
                      <c:pt idx="287">
                        <c:v>0</c:v>
                      </c:pt>
                      <c:pt idx="288">
                        <c:v>0</c:v>
                      </c:pt>
                      <c:pt idx="289">
                        <c:v>0</c:v>
                      </c:pt>
                      <c:pt idx="290">
                        <c:v>0</c:v>
                      </c:pt>
                      <c:pt idx="291">
                        <c:v>0</c:v>
                      </c:pt>
                    </c:numCache>
                  </c:numRef>
                </c:xVal>
                <c:yVal>
                  <c:numRef>
                    <c:extLst>
                      <c:ext uri="{02D57815-91ED-43cb-92C2-25804820EDAC}">
                        <c15:formulaRef>
                          <c15:sqref>sheet16!$D$3:$D$294</c15:sqref>
                        </c15:formulaRef>
                      </c:ext>
                    </c:extLst>
                    <c:numCache>
                      <c:formatCode>General</c:formatCode>
                      <c:ptCount val="292"/>
                      <c:pt idx="71">
                        <c:v>23.81</c:v>
                      </c:pt>
                      <c:pt idx="72">
                        <c:v>26.67</c:v>
                      </c:pt>
                      <c:pt idx="73">
                        <c:v>40.630000000000003</c:v>
                      </c:pt>
                      <c:pt idx="74">
                        <c:v>27.5</c:v>
                      </c:pt>
                      <c:pt idx="75">
                        <c:v>29.63</c:v>
                      </c:pt>
                      <c:pt idx="76">
                        <c:v>32.26</c:v>
                      </c:pt>
                      <c:pt idx="77">
                        <c:v>9.3000000000000007</c:v>
                      </c:pt>
                      <c:pt idx="78">
                        <c:v>36.36</c:v>
                      </c:pt>
                      <c:pt idx="79">
                        <c:v>37.21</c:v>
                      </c:pt>
                      <c:pt idx="80">
                        <c:v>11.63</c:v>
                      </c:pt>
                      <c:pt idx="81">
                        <c:v>21.88</c:v>
                      </c:pt>
                      <c:pt idx="82">
                        <c:v>16.28</c:v>
                      </c:pt>
                      <c:pt idx="83">
                        <c:v>18.18</c:v>
                      </c:pt>
                      <c:pt idx="84">
                        <c:v>26.67</c:v>
                      </c:pt>
                      <c:pt idx="85">
                        <c:v>30.23</c:v>
                      </c:pt>
                      <c:pt idx="86">
                        <c:v>16.28</c:v>
                      </c:pt>
                      <c:pt idx="87">
                        <c:v>13.89</c:v>
                      </c:pt>
                      <c:pt idx="88">
                        <c:v>12.9</c:v>
                      </c:pt>
                      <c:pt idx="89">
                        <c:v>31.71</c:v>
                      </c:pt>
                      <c:pt idx="90">
                        <c:v>26.47</c:v>
                      </c:pt>
                      <c:pt idx="91">
                        <c:v>17.649999999999999</c:v>
                      </c:pt>
                      <c:pt idx="92">
                        <c:v>5.41</c:v>
                      </c:pt>
                      <c:pt idx="93">
                        <c:v>39.39</c:v>
                      </c:pt>
                      <c:pt idx="94">
                        <c:v>37.14</c:v>
                      </c:pt>
                      <c:pt idx="95">
                        <c:v>25.71</c:v>
                      </c:pt>
                      <c:pt idx="96">
                        <c:v>69.77</c:v>
                      </c:pt>
                      <c:pt idx="97">
                        <c:v>66.67</c:v>
                      </c:pt>
                      <c:pt idx="98">
                        <c:v>6.06</c:v>
                      </c:pt>
                      <c:pt idx="99">
                        <c:v>14.29</c:v>
                      </c:pt>
                      <c:pt idx="100">
                        <c:v>27.27</c:v>
                      </c:pt>
                      <c:pt idx="101">
                        <c:v>22.86</c:v>
                      </c:pt>
                      <c:pt idx="102">
                        <c:v>31.58</c:v>
                      </c:pt>
                      <c:pt idx="103">
                        <c:v>42.86</c:v>
                      </c:pt>
                      <c:pt idx="104">
                        <c:v>64.52</c:v>
                      </c:pt>
                      <c:pt idx="105">
                        <c:v>56.1</c:v>
                      </c:pt>
                      <c:pt idx="106">
                        <c:v>55.56</c:v>
                      </c:pt>
                      <c:pt idx="107">
                        <c:v>63.64</c:v>
                      </c:pt>
                      <c:pt idx="108">
                        <c:v>61.76</c:v>
                      </c:pt>
                      <c:pt idx="109">
                        <c:v>61.11</c:v>
                      </c:pt>
                      <c:pt idx="110">
                        <c:v>42.11</c:v>
                      </c:pt>
                      <c:pt idx="111">
                        <c:v>44.12</c:v>
                      </c:pt>
                      <c:pt idx="112">
                        <c:v>43.59</c:v>
                      </c:pt>
                      <c:pt idx="113">
                        <c:v>67.650000000000006</c:v>
                      </c:pt>
                      <c:pt idx="114">
                        <c:v>34.380000000000003</c:v>
                      </c:pt>
                      <c:pt idx="115">
                        <c:v>41.67</c:v>
                      </c:pt>
                      <c:pt idx="116">
                        <c:v>33.33</c:v>
                      </c:pt>
                      <c:pt idx="117">
                        <c:v>44.74</c:v>
                      </c:pt>
                      <c:pt idx="118">
                        <c:v>50</c:v>
                      </c:pt>
                      <c:pt idx="119">
                        <c:v>21.62</c:v>
                      </c:pt>
                      <c:pt idx="120">
                        <c:v>17.14</c:v>
                      </c:pt>
                      <c:pt idx="121">
                        <c:v>15.79</c:v>
                      </c:pt>
                      <c:pt idx="122">
                        <c:v>39.47</c:v>
                      </c:pt>
                      <c:pt idx="123">
                        <c:v>5.13</c:v>
                      </c:pt>
                      <c:pt idx="124">
                        <c:v>32.5</c:v>
                      </c:pt>
                      <c:pt idx="125">
                        <c:v>28.95</c:v>
                      </c:pt>
                      <c:pt idx="126">
                        <c:v>35</c:v>
                      </c:pt>
                      <c:pt idx="127">
                        <c:v>24.24</c:v>
                      </c:pt>
                      <c:pt idx="128">
                        <c:v>25</c:v>
                      </c:pt>
                      <c:pt idx="129">
                        <c:v>44.74</c:v>
                      </c:pt>
                      <c:pt idx="130">
                        <c:v>48.72</c:v>
                      </c:pt>
                      <c:pt idx="131">
                        <c:v>33.33</c:v>
                      </c:pt>
                      <c:pt idx="132">
                        <c:v>48.72</c:v>
                      </c:pt>
                      <c:pt idx="133">
                        <c:v>28.21</c:v>
                      </c:pt>
                      <c:pt idx="134">
                        <c:v>27.03</c:v>
                      </c:pt>
                      <c:pt idx="135">
                        <c:v>32.43</c:v>
                      </c:pt>
                      <c:pt idx="136">
                        <c:v>47.62</c:v>
                      </c:pt>
                      <c:pt idx="137">
                        <c:v>36.11</c:v>
                      </c:pt>
                      <c:pt idx="138">
                        <c:v>44.44</c:v>
                      </c:pt>
                      <c:pt idx="139">
                        <c:v>35.29</c:v>
                      </c:pt>
                      <c:pt idx="140">
                        <c:v>16.670000000000002</c:v>
                      </c:pt>
                      <c:pt idx="141">
                        <c:v>25</c:v>
                      </c:pt>
                    </c:numCache>
                  </c:numRef>
                </c:yVal>
                <c:smooth val="0"/>
                <c:extLst>
                  <c:ext xmlns:c16="http://schemas.microsoft.com/office/drawing/2014/chart" uri="{C3380CC4-5D6E-409C-BE32-E72D297353CC}">
                    <c16:uniqueId val="{00000002-F5F0-4465-9080-8085F198D1D9}"/>
                  </c:ext>
                </c:extLst>
              </c15:ser>
            </c15:filteredScatterSeries>
            <c15:filteredScatterSeries>
              <c15:ser>
                <c:idx val="6"/>
                <c:order val="3"/>
                <c:tx>
                  <c:v>Some education: NFHS 5</c:v>
                </c:tx>
                <c:spPr>
                  <a:ln w="19050" cap="rnd">
                    <a:noFill/>
                    <a:round/>
                  </a:ln>
                  <a:effectLst/>
                </c:spPr>
                <c:marker>
                  <c:symbol val="circle"/>
                  <c:size val="10"/>
                  <c:spPr>
                    <a:solidFill>
                      <a:schemeClr val="accent2"/>
                    </a:solidFill>
                    <a:ln w="9525">
                      <a:solidFill>
                        <a:srgbClr val="FFC000"/>
                      </a:solidFill>
                    </a:ln>
                    <a:effectLst/>
                  </c:spPr>
                </c:marker>
                <c:xVal>
                  <c:numRef>
                    <c:extLst xmlns:c15="http://schemas.microsoft.com/office/drawing/2012/chart">
                      <c:ext xmlns:c15="http://schemas.microsoft.com/office/drawing/2012/chart" uri="{02D57815-91ED-43cb-92C2-25804820EDAC}">
                        <c15:formulaRef>
                          <c15:sqref>sheet16!$A$3:$A$294</c15:sqref>
                        </c15:formulaRef>
                      </c:ext>
                    </c:extLst>
                    <c:numCache>
                      <c:formatCode>General</c:formatCode>
                      <c:ptCount val="292"/>
                      <c:pt idx="0">
                        <c:v>12.5</c:v>
                      </c:pt>
                      <c:pt idx="1">
                        <c:v>4</c:v>
                      </c:pt>
                      <c:pt idx="2">
                        <c:v>9.68</c:v>
                      </c:pt>
                      <c:pt idx="3">
                        <c:v>2.38</c:v>
                      </c:pt>
                      <c:pt idx="4">
                        <c:v>0</c:v>
                      </c:pt>
                      <c:pt idx="5">
                        <c:v>3.33</c:v>
                      </c:pt>
                      <c:pt idx="6">
                        <c:v>11.11</c:v>
                      </c:pt>
                      <c:pt idx="7">
                        <c:v>6.9</c:v>
                      </c:pt>
                      <c:pt idx="8">
                        <c:v>13.51</c:v>
                      </c:pt>
                      <c:pt idx="9">
                        <c:v>19.440000000000001</c:v>
                      </c:pt>
                      <c:pt idx="10">
                        <c:v>6.25</c:v>
                      </c:pt>
                      <c:pt idx="11">
                        <c:v>7.14</c:v>
                      </c:pt>
                      <c:pt idx="12">
                        <c:v>0</c:v>
                      </c:pt>
                      <c:pt idx="13">
                        <c:v>7.41</c:v>
                      </c:pt>
                      <c:pt idx="14">
                        <c:v>2.38</c:v>
                      </c:pt>
                      <c:pt idx="15">
                        <c:v>15</c:v>
                      </c:pt>
                      <c:pt idx="16">
                        <c:v>14.29</c:v>
                      </c:pt>
                      <c:pt idx="17">
                        <c:v>2.86</c:v>
                      </c:pt>
                      <c:pt idx="18">
                        <c:v>7.32</c:v>
                      </c:pt>
                      <c:pt idx="19">
                        <c:v>0</c:v>
                      </c:pt>
                      <c:pt idx="20">
                        <c:v>14.71</c:v>
                      </c:pt>
                      <c:pt idx="21">
                        <c:v>13.51</c:v>
                      </c:pt>
                      <c:pt idx="22">
                        <c:v>8.82</c:v>
                      </c:pt>
                      <c:pt idx="23">
                        <c:v>8.33</c:v>
                      </c:pt>
                      <c:pt idx="24">
                        <c:v>9.68</c:v>
                      </c:pt>
                      <c:pt idx="25">
                        <c:v>14.71</c:v>
                      </c:pt>
                      <c:pt idx="26">
                        <c:v>5.88</c:v>
                      </c:pt>
                      <c:pt idx="27">
                        <c:v>6.45</c:v>
                      </c:pt>
                      <c:pt idx="28">
                        <c:v>11.76</c:v>
                      </c:pt>
                      <c:pt idx="29">
                        <c:v>4.3499999999999996</c:v>
                      </c:pt>
                      <c:pt idx="30">
                        <c:v>6.9</c:v>
                      </c:pt>
                      <c:pt idx="31">
                        <c:v>13.33</c:v>
                      </c:pt>
                      <c:pt idx="32">
                        <c:v>10</c:v>
                      </c:pt>
                      <c:pt idx="33">
                        <c:v>11.54</c:v>
                      </c:pt>
                      <c:pt idx="34">
                        <c:v>8.33</c:v>
                      </c:pt>
                      <c:pt idx="35">
                        <c:v>5.71</c:v>
                      </c:pt>
                      <c:pt idx="36">
                        <c:v>6.67</c:v>
                      </c:pt>
                      <c:pt idx="37">
                        <c:v>3.23</c:v>
                      </c:pt>
                      <c:pt idx="38">
                        <c:v>17.649999999999999</c:v>
                      </c:pt>
                      <c:pt idx="39">
                        <c:v>0</c:v>
                      </c:pt>
                      <c:pt idx="40">
                        <c:v>19.350000000000001</c:v>
                      </c:pt>
                      <c:pt idx="41">
                        <c:v>10</c:v>
                      </c:pt>
                      <c:pt idx="42">
                        <c:v>0</c:v>
                      </c:pt>
                      <c:pt idx="43">
                        <c:v>10</c:v>
                      </c:pt>
                      <c:pt idx="44">
                        <c:v>13.51</c:v>
                      </c:pt>
                      <c:pt idx="45">
                        <c:v>5.56</c:v>
                      </c:pt>
                      <c:pt idx="46">
                        <c:v>5.88</c:v>
                      </c:pt>
                      <c:pt idx="47">
                        <c:v>8.57</c:v>
                      </c:pt>
                      <c:pt idx="48">
                        <c:v>7.69</c:v>
                      </c:pt>
                      <c:pt idx="49">
                        <c:v>2.44</c:v>
                      </c:pt>
                      <c:pt idx="50">
                        <c:v>10.26</c:v>
                      </c:pt>
                      <c:pt idx="51">
                        <c:v>7.5</c:v>
                      </c:pt>
                      <c:pt idx="52">
                        <c:v>17.5</c:v>
                      </c:pt>
                      <c:pt idx="53">
                        <c:v>10.26</c:v>
                      </c:pt>
                      <c:pt idx="54">
                        <c:v>5.26</c:v>
                      </c:pt>
                      <c:pt idx="55">
                        <c:v>5.13</c:v>
                      </c:pt>
                      <c:pt idx="56">
                        <c:v>9.68</c:v>
                      </c:pt>
                      <c:pt idx="57">
                        <c:v>2.63</c:v>
                      </c:pt>
                      <c:pt idx="58">
                        <c:v>5.41</c:v>
                      </c:pt>
                      <c:pt idx="59">
                        <c:v>5.71</c:v>
                      </c:pt>
                      <c:pt idx="60">
                        <c:v>6.25</c:v>
                      </c:pt>
                      <c:pt idx="61">
                        <c:v>13.51</c:v>
                      </c:pt>
                      <c:pt idx="62">
                        <c:v>2.86</c:v>
                      </c:pt>
                      <c:pt idx="63">
                        <c:v>14.29</c:v>
                      </c:pt>
                      <c:pt idx="64">
                        <c:v>2.94</c:v>
                      </c:pt>
                      <c:pt idx="65">
                        <c:v>2.63</c:v>
                      </c:pt>
                      <c:pt idx="66">
                        <c:v>2.86</c:v>
                      </c:pt>
                      <c:pt idx="67">
                        <c:v>6.06</c:v>
                      </c:pt>
                      <c:pt idx="68">
                        <c:v>8.82</c:v>
                      </c:pt>
                      <c:pt idx="69">
                        <c:v>14.29</c:v>
                      </c:pt>
                      <c:pt idx="70">
                        <c:v>8.82</c:v>
                      </c:pt>
                      <c:pt idx="71">
                        <c:v>2.38</c:v>
                      </c:pt>
                      <c:pt idx="72">
                        <c:v>3.33</c:v>
                      </c:pt>
                      <c:pt idx="73">
                        <c:v>0</c:v>
                      </c:pt>
                      <c:pt idx="74">
                        <c:v>7.5</c:v>
                      </c:pt>
                      <c:pt idx="75">
                        <c:v>0</c:v>
                      </c:pt>
                      <c:pt idx="76">
                        <c:v>6.45</c:v>
                      </c:pt>
                      <c:pt idx="77">
                        <c:v>2.33</c:v>
                      </c:pt>
                      <c:pt idx="78">
                        <c:v>0</c:v>
                      </c:pt>
                      <c:pt idx="79">
                        <c:v>0</c:v>
                      </c:pt>
                      <c:pt idx="80">
                        <c:v>0</c:v>
                      </c:pt>
                      <c:pt idx="81">
                        <c:v>3.13</c:v>
                      </c:pt>
                      <c:pt idx="82">
                        <c:v>0</c:v>
                      </c:pt>
                      <c:pt idx="83">
                        <c:v>0</c:v>
                      </c:pt>
                      <c:pt idx="84">
                        <c:v>3.33</c:v>
                      </c:pt>
                      <c:pt idx="85">
                        <c:v>2.33</c:v>
                      </c:pt>
                      <c:pt idx="86">
                        <c:v>0</c:v>
                      </c:pt>
                      <c:pt idx="87">
                        <c:v>11.11</c:v>
                      </c:pt>
                      <c:pt idx="88">
                        <c:v>3.23</c:v>
                      </c:pt>
                      <c:pt idx="89">
                        <c:v>9.76</c:v>
                      </c:pt>
                      <c:pt idx="90">
                        <c:v>2.94</c:v>
                      </c:pt>
                      <c:pt idx="91">
                        <c:v>5.88</c:v>
                      </c:pt>
                      <c:pt idx="92">
                        <c:v>10.81</c:v>
                      </c:pt>
                      <c:pt idx="93">
                        <c:v>0</c:v>
                      </c:pt>
                      <c:pt idx="94">
                        <c:v>0</c:v>
                      </c:pt>
                      <c:pt idx="95">
                        <c:v>0</c:v>
                      </c:pt>
                      <c:pt idx="96">
                        <c:v>0</c:v>
                      </c:pt>
                      <c:pt idx="97">
                        <c:v>2.56</c:v>
                      </c:pt>
                      <c:pt idx="98">
                        <c:v>3.03</c:v>
                      </c:pt>
                      <c:pt idx="99">
                        <c:v>2.86</c:v>
                      </c:pt>
                      <c:pt idx="100">
                        <c:v>0</c:v>
                      </c:pt>
                      <c:pt idx="101">
                        <c:v>0</c:v>
                      </c:pt>
                      <c:pt idx="102">
                        <c:v>0</c:v>
                      </c:pt>
                      <c:pt idx="103">
                        <c:v>0</c:v>
                      </c:pt>
                      <c:pt idx="104">
                        <c:v>0</c:v>
                      </c:pt>
                      <c:pt idx="105">
                        <c:v>0</c:v>
                      </c:pt>
                      <c:pt idx="106">
                        <c:v>2.78</c:v>
                      </c:pt>
                      <c:pt idx="107">
                        <c:v>0</c:v>
                      </c:pt>
                      <c:pt idx="108">
                        <c:v>0</c:v>
                      </c:pt>
                      <c:pt idx="109">
                        <c:v>2.78</c:v>
                      </c:pt>
                      <c:pt idx="110">
                        <c:v>0</c:v>
                      </c:pt>
                      <c:pt idx="111">
                        <c:v>0</c:v>
                      </c:pt>
                      <c:pt idx="112">
                        <c:v>5.13</c:v>
                      </c:pt>
                      <c:pt idx="113">
                        <c:v>0</c:v>
                      </c:pt>
                      <c:pt idx="114">
                        <c:v>3.13</c:v>
                      </c:pt>
                      <c:pt idx="115">
                        <c:v>2.78</c:v>
                      </c:pt>
                      <c:pt idx="116">
                        <c:v>0</c:v>
                      </c:pt>
                      <c:pt idx="117">
                        <c:v>0</c:v>
                      </c:pt>
                      <c:pt idx="118">
                        <c:v>0</c:v>
                      </c:pt>
                      <c:pt idx="119">
                        <c:v>21.62</c:v>
                      </c:pt>
                      <c:pt idx="120">
                        <c:v>17.14</c:v>
                      </c:pt>
                      <c:pt idx="121">
                        <c:v>28.95</c:v>
                      </c:pt>
                      <c:pt idx="122">
                        <c:v>2.63</c:v>
                      </c:pt>
                      <c:pt idx="123">
                        <c:v>17.95</c:v>
                      </c:pt>
                      <c:pt idx="124">
                        <c:v>0</c:v>
                      </c:pt>
                      <c:pt idx="125">
                        <c:v>0</c:v>
                      </c:pt>
                      <c:pt idx="126">
                        <c:v>0</c:v>
                      </c:pt>
                      <c:pt idx="127">
                        <c:v>3.03</c:v>
                      </c:pt>
                      <c:pt idx="128">
                        <c:v>0</c:v>
                      </c:pt>
                      <c:pt idx="129">
                        <c:v>0</c:v>
                      </c:pt>
                      <c:pt idx="130">
                        <c:v>0</c:v>
                      </c:pt>
                      <c:pt idx="131">
                        <c:v>0</c:v>
                      </c:pt>
                      <c:pt idx="132">
                        <c:v>0</c:v>
                      </c:pt>
                      <c:pt idx="133">
                        <c:v>0</c:v>
                      </c:pt>
                      <c:pt idx="134">
                        <c:v>2.7</c:v>
                      </c:pt>
                      <c:pt idx="135">
                        <c:v>0</c:v>
                      </c:pt>
                      <c:pt idx="136">
                        <c:v>0</c:v>
                      </c:pt>
                      <c:pt idx="137">
                        <c:v>0</c:v>
                      </c:pt>
                      <c:pt idx="138">
                        <c:v>0</c:v>
                      </c:pt>
                      <c:pt idx="139">
                        <c:v>11.76</c:v>
                      </c:pt>
                      <c:pt idx="140">
                        <c:v>5.56</c:v>
                      </c:pt>
                      <c:pt idx="141">
                        <c:v>0</c:v>
                      </c:pt>
                      <c:pt idx="142">
                        <c:v>9.09</c:v>
                      </c:pt>
                      <c:pt idx="143">
                        <c:v>8.33</c:v>
                      </c:pt>
                      <c:pt idx="144">
                        <c:v>0</c:v>
                      </c:pt>
                      <c:pt idx="145">
                        <c:v>6.06</c:v>
                      </c:pt>
                      <c:pt idx="146">
                        <c:v>12.5</c:v>
                      </c:pt>
                      <c:pt idx="147">
                        <c:v>3.45</c:v>
                      </c:pt>
                      <c:pt idx="148">
                        <c:v>11.11</c:v>
                      </c:pt>
                      <c:pt idx="149">
                        <c:v>3.85</c:v>
                      </c:pt>
                      <c:pt idx="150">
                        <c:v>7.69</c:v>
                      </c:pt>
                      <c:pt idx="151">
                        <c:v>0</c:v>
                      </c:pt>
                      <c:pt idx="152">
                        <c:v>8.33</c:v>
                      </c:pt>
                      <c:pt idx="153">
                        <c:v>8.6999999999999993</c:v>
                      </c:pt>
                      <c:pt idx="154">
                        <c:v>9.52</c:v>
                      </c:pt>
                      <c:pt idx="155">
                        <c:v>7.14</c:v>
                      </c:pt>
                      <c:pt idx="156">
                        <c:v>0</c:v>
                      </c:pt>
                      <c:pt idx="157">
                        <c:v>8.57</c:v>
                      </c:pt>
                      <c:pt idx="158">
                        <c:v>11.43</c:v>
                      </c:pt>
                      <c:pt idx="159">
                        <c:v>17.95</c:v>
                      </c:pt>
                      <c:pt idx="160">
                        <c:v>0</c:v>
                      </c:pt>
                      <c:pt idx="161">
                        <c:v>13.89</c:v>
                      </c:pt>
                      <c:pt idx="162">
                        <c:v>10.71</c:v>
                      </c:pt>
                      <c:pt idx="163">
                        <c:v>25</c:v>
                      </c:pt>
                      <c:pt idx="164">
                        <c:v>20.69</c:v>
                      </c:pt>
                      <c:pt idx="165">
                        <c:v>3.45</c:v>
                      </c:pt>
                      <c:pt idx="166">
                        <c:v>9.09</c:v>
                      </c:pt>
                      <c:pt idx="167">
                        <c:v>3.45</c:v>
                      </c:pt>
                      <c:pt idx="168">
                        <c:v>16.670000000000002</c:v>
                      </c:pt>
                      <c:pt idx="169">
                        <c:v>9.09</c:v>
                      </c:pt>
                      <c:pt idx="170">
                        <c:v>5.26</c:v>
                      </c:pt>
                      <c:pt idx="171">
                        <c:v>5</c:v>
                      </c:pt>
                      <c:pt idx="172">
                        <c:v>3.45</c:v>
                      </c:pt>
                      <c:pt idx="173">
                        <c:v>0</c:v>
                      </c:pt>
                      <c:pt idx="174">
                        <c:v>3.23</c:v>
                      </c:pt>
                      <c:pt idx="175">
                        <c:v>0</c:v>
                      </c:pt>
                      <c:pt idx="176">
                        <c:v>5.88</c:v>
                      </c:pt>
                      <c:pt idx="177">
                        <c:v>2.94</c:v>
                      </c:pt>
                      <c:pt idx="178">
                        <c:v>8.33</c:v>
                      </c:pt>
                      <c:pt idx="179">
                        <c:v>0</c:v>
                      </c:pt>
                      <c:pt idx="180">
                        <c:v>11.11</c:v>
                      </c:pt>
                      <c:pt idx="181">
                        <c:v>8.11</c:v>
                      </c:pt>
                      <c:pt idx="182">
                        <c:v>0</c:v>
                      </c:pt>
                      <c:pt idx="183">
                        <c:v>4.17</c:v>
                      </c:pt>
                      <c:pt idx="184">
                        <c:v>2.44</c:v>
                      </c:pt>
                      <c:pt idx="185">
                        <c:v>2.33</c:v>
                      </c:pt>
                      <c:pt idx="186">
                        <c:v>7.14</c:v>
                      </c:pt>
                      <c:pt idx="187">
                        <c:v>5.26</c:v>
                      </c:pt>
                      <c:pt idx="188">
                        <c:v>0</c:v>
                      </c:pt>
                      <c:pt idx="189">
                        <c:v>2.56</c:v>
                      </c:pt>
                      <c:pt idx="190">
                        <c:v>0</c:v>
                      </c:pt>
                      <c:pt idx="191">
                        <c:v>2.5</c:v>
                      </c:pt>
                      <c:pt idx="192">
                        <c:v>6.9</c:v>
                      </c:pt>
                      <c:pt idx="193">
                        <c:v>4.88</c:v>
                      </c:pt>
                      <c:pt idx="194">
                        <c:v>4</c:v>
                      </c:pt>
                      <c:pt idx="195">
                        <c:v>0</c:v>
                      </c:pt>
                      <c:pt idx="196">
                        <c:v>4</c:v>
                      </c:pt>
                      <c:pt idx="197">
                        <c:v>6.06</c:v>
                      </c:pt>
                      <c:pt idx="198">
                        <c:v>0</c:v>
                      </c:pt>
                      <c:pt idx="199">
                        <c:v>8</c:v>
                      </c:pt>
                      <c:pt idx="200">
                        <c:v>9.3800000000000008</c:v>
                      </c:pt>
                      <c:pt idx="201">
                        <c:v>0</c:v>
                      </c:pt>
                      <c:pt idx="202">
                        <c:v>3.23</c:v>
                      </c:pt>
                      <c:pt idx="203">
                        <c:v>0</c:v>
                      </c:pt>
                      <c:pt idx="204">
                        <c:v>12.12</c:v>
                      </c:pt>
                      <c:pt idx="205">
                        <c:v>8.11</c:v>
                      </c:pt>
                      <c:pt idx="206">
                        <c:v>11.11</c:v>
                      </c:pt>
                      <c:pt idx="207">
                        <c:v>2.78</c:v>
                      </c:pt>
                      <c:pt idx="208">
                        <c:v>0</c:v>
                      </c:pt>
                      <c:pt idx="209">
                        <c:v>0</c:v>
                      </c:pt>
                      <c:pt idx="210">
                        <c:v>5</c:v>
                      </c:pt>
                      <c:pt idx="211">
                        <c:v>11.11</c:v>
                      </c:pt>
                      <c:pt idx="212">
                        <c:v>6.9</c:v>
                      </c:pt>
                      <c:pt idx="213">
                        <c:v>8.57</c:v>
                      </c:pt>
                      <c:pt idx="214">
                        <c:v>2.94</c:v>
                      </c:pt>
                      <c:pt idx="215">
                        <c:v>0</c:v>
                      </c:pt>
                      <c:pt idx="216">
                        <c:v>11.11</c:v>
                      </c:pt>
                      <c:pt idx="217">
                        <c:v>0</c:v>
                      </c:pt>
                      <c:pt idx="218">
                        <c:v>0</c:v>
                      </c:pt>
                      <c:pt idx="219">
                        <c:v>6.67</c:v>
                      </c:pt>
                      <c:pt idx="220">
                        <c:v>0</c:v>
                      </c:pt>
                      <c:pt idx="221">
                        <c:v>0</c:v>
                      </c:pt>
                      <c:pt idx="222">
                        <c:v>2.78</c:v>
                      </c:pt>
                      <c:pt idx="223">
                        <c:v>0</c:v>
                      </c:pt>
                      <c:pt idx="224">
                        <c:v>2.94</c:v>
                      </c:pt>
                      <c:pt idx="225">
                        <c:v>0</c:v>
                      </c:pt>
                      <c:pt idx="226">
                        <c:v>2.86</c:v>
                      </c:pt>
                      <c:pt idx="227">
                        <c:v>0</c:v>
                      </c:pt>
                      <c:pt idx="228">
                        <c:v>0</c:v>
                      </c:pt>
                      <c:pt idx="229">
                        <c:v>0</c:v>
                      </c:pt>
                      <c:pt idx="230">
                        <c:v>0</c:v>
                      </c:pt>
                      <c:pt idx="231">
                        <c:v>0</c:v>
                      </c:pt>
                      <c:pt idx="232">
                        <c:v>0</c:v>
                      </c:pt>
                      <c:pt idx="233">
                        <c:v>0</c:v>
                      </c:pt>
                      <c:pt idx="234">
                        <c:v>0</c:v>
                      </c:pt>
                      <c:pt idx="235">
                        <c:v>0</c:v>
                      </c:pt>
                      <c:pt idx="236">
                        <c:v>0</c:v>
                      </c:pt>
                      <c:pt idx="237">
                        <c:v>0</c:v>
                      </c:pt>
                      <c:pt idx="238">
                        <c:v>7.14</c:v>
                      </c:pt>
                      <c:pt idx="239">
                        <c:v>2.94</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2.56</c:v>
                      </c:pt>
                      <c:pt idx="258">
                        <c:v>2.5</c:v>
                      </c:pt>
                      <c:pt idx="259">
                        <c:v>2.5</c:v>
                      </c:pt>
                      <c:pt idx="260">
                        <c:v>0</c:v>
                      </c:pt>
                      <c:pt idx="261">
                        <c:v>4.88</c:v>
                      </c:pt>
                      <c:pt idx="262">
                        <c:v>0</c:v>
                      </c:pt>
                      <c:pt idx="263">
                        <c:v>0</c:v>
                      </c:pt>
                      <c:pt idx="264">
                        <c:v>0</c:v>
                      </c:pt>
                      <c:pt idx="265">
                        <c:v>0</c:v>
                      </c:pt>
                      <c:pt idx="266">
                        <c:v>0</c:v>
                      </c:pt>
                      <c:pt idx="267">
                        <c:v>0</c:v>
                      </c:pt>
                      <c:pt idx="268">
                        <c:v>0</c:v>
                      </c:pt>
                      <c:pt idx="269">
                        <c:v>2.5</c:v>
                      </c:pt>
                      <c:pt idx="270">
                        <c:v>0</c:v>
                      </c:pt>
                      <c:pt idx="271">
                        <c:v>0</c:v>
                      </c:pt>
                      <c:pt idx="272">
                        <c:v>2.56</c:v>
                      </c:pt>
                      <c:pt idx="273">
                        <c:v>0</c:v>
                      </c:pt>
                      <c:pt idx="274">
                        <c:v>0</c:v>
                      </c:pt>
                      <c:pt idx="275">
                        <c:v>0</c:v>
                      </c:pt>
                      <c:pt idx="276">
                        <c:v>0</c:v>
                      </c:pt>
                      <c:pt idx="277">
                        <c:v>0</c:v>
                      </c:pt>
                      <c:pt idx="278">
                        <c:v>0</c:v>
                      </c:pt>
                      <c:pt idx="279">
                        <c:v>0</c:v>
                      </c:pt>
                      <c:pt idx="280">
                        <c:v>0</c:v>
                      </c:pt>
                      <c:pt idx="281">
                        <c:v>2.78</c:v>
                      </c:pt>
                      <c:pt idx="282">
                        <c:v>0</c:v>
                      </c:pt>
                      <c:pt idx="283">
                        <c:v>2.78</c:v>
                      </c:pt>
                      <c:pt idx="284">
                        <c:v>0</c:v>
                      </c:pt>
                      <c:pt idx="285">
                        <c:v>0</c:v>
                      </c:pt>
                      <c:pt idx="286">
                        <c:v>0</c:v>
                      </c:pt>
                      <c:pt idx="287">
                        <c:v>0</c:v>
                      </c:pt>
                      <c:pt idx="288">
                        <c:v>0</c:v>
                      </c:pt>
                      <c:pt idx="289">
                        <c:v>0</c:v>
                      </c:pt>
                      <c:pt idx="290">
                        <c:v>0</c:v>
                      </c:pt>
                      <c:pt idx="291">
                        <c:v>0</c:v>
                      </c:pt>
                    </c:numCache>
                  </c:numRef>
                </c:xVal>
                <c:yVal>
                  <c:numRef>
                    <c:extLst xmlns:c15="http://schemas.microsoft.com/office/drawing/2012/chart">
                      <c:ext xmlns:c15="http://schemas.microsoft.com/office/drawing/2012/chart" uri="{02D57815-91ED-43cb-92C2-25804820EDAC}">
                        <c15:formulaRef>
                          <c15:sqref>sheet16!$H$3:$H$294</c15:sqref>
                        </c15:formulaRef>
                      </c:ext>
                    </c:extLst>
                    <c:numCache>
                      <c:formatCode>General</c:formatCode>
                      <c:ptCount val="292"/>
                      <c:pt idx="217">
                        <c:v>63.33</c:v>
                      </c:pt>
                      <c:pt idx="218">
                        <c:v>55.88</c:v>
                      </c:pt>
                      <c:pt idx="219">
                        <c:v>40</c:v>
                      </c:pt>
                      <c:pt idx="220">
                        <c:v>51.52</c:v>
                      </c:pt>
                      <c:pt idx="221">
                        <c:v>40.909999999999997</c:v>
                      </c:pt>
                      <c:pt idx="222">
                        <c:v>38.89</c:v>
                      </c:pt>
                      <c:pt idx="223">
                        <c:v>52.94</c:v>
                      </c:pt>
                      <c:pt idx="224">
                        <c:v>44.12</c:v>
                      </c:pt>
                      <c:pt idx="225">
                        <c:v>40</c:v>
                      </c:pt>
                      <c:pt idx="226">
                        <c:v>40</c:v>
                      </c:pt>
                      <c:pt idx="227">
                        <c:v>25</c:v>
                      </c:pt>
                      <c:pt idx="228">
                        <c:v>62.5</c:v>
                      </c:pt>
                      <c:pt idx="229">
                        <c:v>13.33</c:v>
                      </c:pt>
                      <c:pt idx="230">
                        <c:v>28.95</c:v>
                      </c:pt>
                      <c:pt idx="231">
                        <c:v>48.28</c:v>
                      </c:pt>
                      <c:pt idx="232">
                        <c:v>48.48</c:v>
                      </c:pt>
                      <c:pt idx="233">
                        <c:v>17.14</c:v>
                      </c:pt>
                      <c:pt idx="234">
                        <c:v>44.74</c:v>
                      </c:pt>
                      <c:pt idx="235">
                        <c:v>65</c:v>
                      </c:pt>
                      <c:pt idx="236">
                        <c:v>38.46</c:v>
                      </c:pt>
                      <c:pt idx="237">
                        <c:v>59.46</c:v>
                      </c:pt>
                      <c:pt idx="238">
                        <c:v>50</c:v>
                      </c:pt>
                      <c:pt idx="239">
                        <c:v>29.41</c:v>
                      </c:pt>
                      <c:pt idx="240">
                        <c:v>32.43</c:v>
                      </c:pt>
                      <c:pt idx="241">
                        <c:v>31.43</c:v>
                      </c:pt>
                      <c:pt idx="242">
                        <c:v>51.35</c:v>
                      </c:pt>
                      <c:pt idx="243">
                        <c:v>43.9</c:v>
                      </c:pt>
                      <c:pt idx="244">
                        <c:v>46.67</c:v>
                      </c:pt>
                      <c:pt idx="245">
                        <c:v>47.06</c:v>
                      </c:pt>
                      <c:pt idx="246">
                        <c:v>52</c:v>
                      </c:pt>
                      <c:pt idx="247">
                        <c:v>58.97</c:v>
                      </c:pt>
                      <c:pt idx="248">
                        <c:v>77.14</c:v>
                      </c:pt>
                      <c:pt idx="249">
                        <c:v>80</c:v>
                      </c:pt>
                      <c:pt idx="250">
                        <c:v>65.790000000000006</c:v>
                      </c:pt>
                      <c:pt idx="251">
                        <c:v>51.22</c:v>
                      </c:pt>
                      <c:pt idx="252">
                        <c:v>41.03</c:v>
                      </c:pt>
                      <c:pt idx="253">
                        <c:v>55.81</c:v>
                      </c:pt>
                      <c:pt idx="254">
                        <c:v>63.41</c:v>
                      </c:pt>
                      <c:pt idx="255">
                        <c:v>50</c:v>
                      </c:pt>
                      <c:pt idx="256">
                        <c:v>48.72</c:v>
                      </c:pt>
                      <c:pt idx="257">
                        <c:v>66.67</c:v>
                      </c:pt>
                      <c:pt idx="258">
                        <c:v>72.5</c:v>
                      </c:pt>
                      <c:pt idx="259">
                        <c:v>35</c:v>
                      </c:pt>
                      <c:pt idx="260">
                        <c:v>62.79</c:v>
                      </c:pt>
                      <c:pt idx="261">
                        <c:v>36.590000000000003</c:v>
                      </c:pt>
                      <c:pt idx="262">
                        <c:v>60.98</c:v>
                      </c:pt>
                      <c:pt idx="263">
                        <c:v>30.77</c:v>
                      </c:pt>
                      <c:pt idx="264">
                        <c:v>71.430000000000007</c:v>
                      </c:pt>
                      <c:pt idx="265">
                        <c:v>66.67</c:v>
                      </c:pt>
                      <c:pt idx="266">
                        <c:v>72.09</c:v>
                      </c:pt>
                      <c:pt idx="267">
                        <c:v>64.86</c:v>
                      </c:pt>
                      <c:pt idx="268">
                        <c:v>60.47</c:v>
                      </c:pt>
                      <c:pt idx="269">
                        <c:v>75</c:v>
                      </c:pt>
                      <c:pt idx="270">
                        <c:v>70.73</c:v>
                      </c:pt>
                      <c:pt idx="271">
                        <c:v>71.430000000000007</c:v>
                      </c:pt>
                      <c:pt idx="272">
                        <c:v>58.97</c:v>
                      </c:pt>
                      <c:pt idx="273">
                        <c:v>50</c:v>
                      </c:pt>
                      <c:pt idx="274">
                        <c:v>59.52</c:v>
                      </c:pt>
                      <c:pt idx="275">
                        <c:v>51.28</c:v>
                      </c:pt>
                      <c:pt idx="276">
                        <c:v>76</c:v>
                      </c:pt>
                      <c:pt idx="277">
                        <c:v>62.16</c:v>
                      </c:pt>
                      <c:pt idx="278">
                        <c:v>61.54</c:v>
                      </c:pt>
                      <c:pt idx="279">
                        <c:v>44.44</c:v>
                      </c:pt>
                      <c:pt idx="280">
                        <c:v>34.21</c:v>
                      </c:pt>
                      <c:pt idx="281">
                        <c:v>27.78</c:v>
                      </c:pt>
                      <c:pt idx="282">
                        <c:v>65.12</c:v>
                      </c:pt>
                      <c:pt idx="283">
                        <c:v>50</c:v>
                      </c:pt>
                      <c:pt idx="284">
                        <c:v>37.5</c:v>
                      </c:pt>
                      <c:pt idx="285">
                        <c:v>41.94</c:v>
                      </c:pt>
                      <c:pt idx="286">
                        <c:v>53.57</c:v>
                      </c:pt>
                      <c:pt idx="287">
                        <c:v>70.97</c:v>
                      </c:pt>
                      <c:pt idx="288">
                        <c:v>72.5</c:v>
                      </c:pt>
                      <c:pt idx="289">
                        <c:v>47.06</c:v>
                      </c:pt>
                      <c:pt idx="290">
                        <c:v>65.52</c:v>
                      </c:pt>
                      <c:pt idx="291">
                        <c:v>57.14</c:v>
                      </c:pt>
                    </c:numCache>
                  </c:numRef>
                </c:yVal>
                <c:smooth val="0"/>
                <c:extLst xmlns:c15="http://schemas.microsoft.com/office/drawing/2012/chart">
                  <c:ext xmlns:c16="http://schemas.microsoft.com/office/drawing/2014/chart" uri="{C3380CC4-5D6E-409C-BE32-E72D297353CC}">
                    <c16:uniqueId val="{00000003-F5F0-4465-9080-8085F198D1D9}"/>
                  </c:ext>
                </c:extLst>
              </c15:ser>
            </c15:filteredScatterSeries>
          </c:ext>
        </c:extLst>
      </c:scatterChart>
      <c:valAx>
        <c:axId val="114859550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dirty="0"/>
                  <a:t>% of villages with no institutiona</a:t>
                </a:r>
                <a:r>
                  <a:rPr lang="en-US" baseline="0" dirty="0"/>
                  <a:t>l deliveries</a:t>
                </a:r>
                <a:endParaRPr lang="en-US" dirty="0"/>
              </a:p>
            </c:rich>
          </c:tx>
          <c:layout>
            <c:manualLayout>
              <c:xMode val="edge"/>
              <c:yMode val="edge"/>
              <c:x val="0.27217942751919949"/>
              <c:y val="0.8618784328753125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48593008"/>
        <c:crosses val="autoZero"/>
        <c:crossBetween val="midCat"/>
        <c:majorUnit val="20"/>
      </c:valAx>
      <c:valAx>
        <c:axId val="11485930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dirty="0"/>
                  <a:t>% of villages with all institutional</a:t>
                </a:r>
                <a:r>
                  <a:rPr lang="en-US" baseline="0" dirty="0"/>
                  <a:t> deliveries</a:t>
                </a:r>
                <a:endParaRPr lang="en-US" dirty="0"/>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48595504"/>
        <c:crosses val="autoZero"/>
        <c:crossBetween val="midCat"/>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sz="105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Poorest tertile: NFHS 2015-16</c:v>
          </c:tx>
          <c:spPr>
            <a:ln w="19050" cap="rnd">
              <a:noFill/>
              <a:round/>
            </a:ln>
            <a:effectLst/>
          </c:spPr>
          <c:marker>
            <c:symbol val="circle"/>
            <c:size val="10"/>
            <c:spPr>
              <a:solidFill>
                <a:schemeClr val="accent2">
                  <a:lumMod val="20000"/>
                  <a:lumOff val="80000"/>
                </a:schemeClr>
              </a:solidFill>
              <a:ln w="9525">
                <a:solidFill>
                  <a:schemeClr val="accent1"/>
                </a:solidFill>
              </a:ln>
              <a:effectLst/>
            </c:spPr>
          </c:marker>
          <c:xVal>
            <c:numRef>
              <c:f>Sheet10!$A$2:$A$147</c:f>
              <c:numCache>
                <c:formatCode>General</c:formatCode>
                <c:ptCount val="146"/>
                <c:pt idx="0">
                  <c:v>33.33</c:v>
                </c:pt>
                <c:pt idx="1">
                  <c:v>26.67</c:v>
                </c:pt>
                <c:pt idx="2">
                  <c:v>13.64</c:v>
                </c:pt>
                <c:pt idx="3">
                  <c:v>12.9</c:v>
                </c:pt>
                <c:pt idx="4">
                  <c:v>28</c:v>
                </c:pt>
                <c:pt idx="5">
                  <c:v>12.5</c:v>
                </c:pt>
                <c:pt idx="6">
                  <c:v>33.33</c:v>
                </c:pt>
                <c:pt idx="7">
                  <c:v>8.33</c:v>
                </c:pt>
                <c:pt idx="8">
                  <c:v>27.27</c:v>
                </c:pt>
                <c:pt idx="9">
                  <c:v>35.71</c:v>
                </c:pt>
                <c:pt idx="10">
                  <c:v>12.5</c:v>
                </c:pt>
                <c:pt idx="11">
                  <c:v>12.12</c:v>
                </c:pt>
                <c:pt idx="12">
                  <c:v>10.34</c:v>
                </c:pt>
                <c:pt idx="13">
                  <c:v>12.5</c:v>
                </c:pt>
                <c:pt idx="14">
                  <c:v>6.45</c:v>
                </c:pt>
                <c:pt idx="15">
                  <c:v>11.11</c:v>
                </c:pt>
                <c:pt idx="16">
                  <c:v>25</c:v>
                </c:pt>
                <c:pt idx="17">
                  <c:v>5.71</c:v>
                </c:pt>
                <c:pt idx="18">
                  <c:v>17.5</c:v>
                </c:pt>
                <c:pt idx="19">
                  <c:v>6.25</c:v>
                </c:pt>
                <c:pt idx="20">
                  <c:v>11.76</c:v>
                </c:pt>
                <c:pt idx="21">
                  <c:v>15.79</c:v>
                </c:pt>
                <c:pt idx="22">
                  <c:v>0</c:v>
                </c:pt>
                <c:pt idx="23">
                  <c:v>2.94</c:v>
                </c:pt>
                <c:pt idx="24">
                  <c:v>8.82</c:v>
                </c:pt>
                <c:pt idx="25">
                  <c:v>7.14</c:v>
                </c:pt>
                <c:pt idx="26">
                  <c:v>2.78</c:v>
                </c:pt>
                <c:pt idx="27">
                  <c:v>6.67</c:v>
                </c:pt>
                <c:pt idx="28">
                  <c:v>2.86</c:v>
                </c:pt>
                <c:pt idx="29">
                  <c:v>6.9</c:v>
                </c:pt>
                <c:pt idx="30">
                  <c:v>6.25</c:v>
                </c:pt>
                <c:pt idx="31">
                  <c:v>2.78</c:v>
                </c:pt>
                <c:pt idx="32">
                  <c:v>5.26</c:v>
                </c:pt>
                <c:pt idx="33">
                  <c:v>8.33</c:v>
                </c:pt>
                <c:pt idx="34">
                  <c:v>6.9</c:v>
                </c:pt>
                <c:pt idx="35">
                  <c:v>2.86</c:v>
                </c:pt>
                <c:pt idx="36">
                  <c:v>0</c:v>
                </c:pt>
                <c:pt idx="37">
                  <c:v>0</c:v>
                </c:pt>
                <c:pt idx="38">
                  <c:v>9.3800000000000008</c:v>
                </c:pt>
                <c:pt idx="39">
                  <c:v>0</c:v>
                </c:pt>
                <c:pt idx="40">
                  <c:v>8.57</c:v>
                </c:pt>
                <c:pt idx="41">
                  <c:v>11.11</c:v>
                </c:pt>
                <c:pt idx="42">
                  <c:v>2.56</c:v>
                </c:pt>
                <c:pt idx="43">
                  <c:v>10</c:v>
                </c:pt>
                <c:pt idx="44">
                  <c:v>5.41</c:v>
                </c:pt>
                <c:pt idx="45">
                  <c:v>5.41</c:v>
                </c:pt>
                <c:pt idx="46">
                  <c:v>3.23</c:v>
                </c:pt>
                <c:pt idx="47">
                  <c:v>8.11</c:v>
                </c:pt>
                <c:pt idx="48">
                  <c:v>7.69</c:v>
                </c:pt>
                <c:pt idx="49">
                  <c:v>0</c:v>
                </c:pt>
                <c:pt idx="50">
                  <c:v>7.69</c:v>
                </c:pt>
                <c:pt idx="51">
                  <c:v>5.13</c:v>
                </c:pt>
                <c:pt idx="52">
                  <c:v>26.32</c:v>
                </c:pt>
                <c:pt idx="53">
                  <c:v>5.41</c:v>
                </c:pt>
                <c:pt idx="54">
                  <c:v>2.86</c:v>
                </c:pt>
                <c:pt idx="55">
                  <c:v>5.41</c:v>
                </c:pt>
                <c:pt idx="56">
                  <c:v>7.14</c:v>
                </c:pt>
                <c:pt idx="57">
                  <c:v>2.56</c:v>
                </c:pt>
                <c:pt idx="58">
                  <c:v>8.57</c:v>
                </c:pt>
                <c:pt idx="59">
                  <c:v>0</c:v>
                </c:pt>
                <c:pt idx="60">
                  <c:v>3.13</c:v>
                </c:pt>
                <c:pt idx="61">
                  <c:v>8.33</c:v>
                </c:pt>
                <c:pt idx="62">
                  <c:v>2.94</c:v>
                </c:pt>
                <c:pt idx="63">
                  <c:v>5.26</c:v>
                </c:pt>
                <c:pt idx="64">
                  <c:v>11.43</c:v>
                </c:pt>
                <c:pt idx="65">
                  <c:v>0</c:v>
                </c:pt>
                <c:pt idx="66">
                  <c:v>6.06</c:v>
                </c:pt>
                <c:pt idx="67">
                  <c:v>0</c:v>
                </c:pt>
                <c:pt idx="68">
                  <c:v>3.13</c:v>
                </c:pt>
                <c:pt idx="69">
                  <c:v>9.68</c:v>
                </c:pt>
                <c:pt idx="70">
                  <c:v>2.94</c:v>
                </c:pt>
                <c:pt idx="71">
                  <c:v>0</c:v>
                </c:pt>
                <c:pt idx="72">
                  <c:v>10</c:v>
                </c:pt>
                <c:pt idx="73">
                  <c:v>15</c:v>
                </c:pt>
                <c:pt idx="74">
                  <c:v>8.33</c:v>
                </c:pt>
                <c:pt idx="75">
                  <c:v>0</c:v>
                </c:pt>
                <c:pt idx="76">
                  <c:v>28.57</c:v>
                </c:pt>
                <c:pt idx="77">
                  <c:v>33.33</c:v>
                </c:pt>
                <c:pt idx="78">
                  <c:v>6.67</c:v>
                </c:pt>
                <c:pt idx="79">
                  <c:v>14.29</c:v>
                </c:pt>
                <c:pt idx="80">
                  <c:v>3.57</c:v>
                </c:pt>
                <c:pt idx="81">
                  <c:v>14.29</c:v>
                </c:pt>
                <c:pt idx="82">
                  <c:v>17.649999999999999</c:v>
                </c:pt>
                <c:pt idx="83">
                  <c:v>4.3499999999999996</c:v>
                </c:pt>
                <c:pt idx="84">
                  <c:v>6.06</c:v>
                </c:pt>
                <c:pt idx="85">
                  <c:v>9.09</c:v>
                </c:pt>
                <c:pt idx="86">
                  <c:v>8.82</c:v>
                </c:pt>
                <c:pt idx="87">
                  <c:v>3.03</c:v>
                </c:pt>
                <c:pt idx="88">
                  <c:v>2.5</c:v>
                </c:pt>
                <c:pt idx="89">
                  <c:v>0</c:v>
                </c:pt>
                <c:pt idx="90">
                  <c:v>0</c:v>
                </c:pt>
                <c:pt idx="91">
                  <c:v>0</c:v>
                </c:pt>
                <c:pt idx="92">
                  <c:v>23.08</c:v>
                </c:pt>
                <c:pt idx="93">
                  <c:v>21.43</c:v>
                </c:pt>
                <c:pt idx="94">
                  <c:v>2.7</c:v>
                </c:pt>
                <c:pt idx="95">
                  <c:v>11.11</c:v>
                </c:pt>
                <c:pt idx="96">
                  <c:v>0</c:v>
                </c:pt>
                <c:pt idx="97">
                  <c:v>5.41</c:v>
                </c:pt>
                <c:pt idx="98">
                  <c:v>0</c:v>
                </c:pt>
                <c:pt idx="99">
                  <c:v>3.23</c:v>
                </c:pt>
                <c:pt idx="100">
                  <c:v>0</c:v>
                </c:pt>
                <c:pt idx="101">
                  <c:v>0</c:v>
                </c:pt>
                <c:pt idx="102">
                  <c:v>0</c:v>
                </c:pt>
                <c:pt idx="103">
                  <c:v>0</c:v>
                </c:pt>
                <c:pt idx="104">
                  <c:v>0</c:v>
                </c:pt>
                <c:pt idx="105">
                  <c:v>5.13</c:v>
                </c:pt>
                <c:pt idx="106">
                  <c:v>0</c:v>
                </c:pt>
                <c:pt idx="107">
                  <c:v>5</c:v>
                </c:pt>
                <c:pt idx="108">
                  <c:v>2.56</c:v>
                </c:pt>
                <c:pt idx="109">
                  <c:v>3.03</c:v>
                </c:pt>
                <c:pt idx="110">
                  <c:v>2.56</c:v>
                </c:pt>
                <c:pt idx="111">
                  <c:v>5.56</c:v>
                </c:pt>
                <c:pt idx="112">
                  <c:v>0</c:v>
                </c:pt>
                <c:pt idx="113">
                  <c:v>0</c:v>
                </c:pt>
                <c:pt idx="114">
                  <c:v>0</c:v>
                </c:pt>
                <c:pt idx="115">
                  <c:v>2.5</c:v>
                </c:pt>
                <c:pt idx="116">
                  <c:v>5.26</c:v>
                </c:pt>
                <c:pt idx="117">
                  <c:v>5</c:v>
                </c:pt>
                <c:pt idx="118">
                  <c:v>0</c:v>
                </c:pt>
                <c:pt idx="119">
                  <c:v>0</c:v>
                </c:pt>
                <c:pt idx="120">
                  <c:v>2.78</c:v>
                </c:pt>
                <c:pt idx="121">
                  <c:v>3.13</c:v>
                </c:pt>
                <c:pt idx="122">
                  <c:v>0</c:v>
                </c:pt>
                <c:pt idx="123">
                  <c:v>0</c:v>
                </c:pt>
                <c:pt idx="124">
                  <c:v>0</c:v>
                </c:pt>
                <c:pt idx="125">
                  <c:v>3.57</c:v>
                </c:pt>
                <c:pt idx="126">
                  <c:v>0</c:v>
                </c:pt>
                <c:pt idx="127">
                  <c:v>0</c:v>
                </c:pt>
                <c:pt idx="128">
                  <c:v>2.5</c:v>
                </c:pt>
                <c:pt idx="129">
                  <c:v>2.86</c:v>
                </c:pt>
                <c:pt idx="130">
                  <c:v>0</c:v>
                </c:pt>
                <c:pt idx="131">
                  <c:v>0</c:v>
                </c:pt>
                <c:pt idx="132">
                  <c:v>0</c:v>
                </c:pt>
                <c:pt idx="133">
                  <c:v>0</c:v>
                </c:pt>
                <c:pt idx="134">
                  <c:v>2.63</c:v>
                </c:pt>
                <c:pt idx="135">
                  <c:v>6.67</c:v>
                </c:pt>
                <c:pt idx="136">
                  <c:v>7.14</c:v>
                </c:pt>
                <c:pt idx="137">
                  <c:v>2.94</c:v>
                </c:pt>
                <c:pt idx="138">
                  <c:v>0</c:v>
                </c:pt>
                <c:pt idx="139">
                  <c:v>20</c:v>
                </c:pt>
                <c:pt idx="140">
                  <c:v>0</c:v>
                </c:pt>
                <c:pt idx="141">
                  <c:v>11.11</c:v>
                </c:pt>
                <c:pt idx="142">
                  <c:v>2.63</c:v>
                </c:pt>
                <c:pt idx="143">
                  <c:v>3.23</c:v>
                </c:pt>
                <c:pt idx="144">
                  <c:v>31.58</c:v>
                </c:pt>
                <c:pt idx="145">
                  <c:v>0</c:v>
                </c:pt>
              </c:numCache>
            </c:numRef>
          </c:xVal>
          <c:yVal>
            <c:numRef>
              <c:f>Sheet10!$B$2:$B$147</c:f>
              <c:numCache>
                <c:formatCode>General</c:formatCode>
                <c:ptCount val="146"/>
                <c:pt idx="0">
                  <c:v>36.67</c:v>
                </c:pt>
                <c:pt idx="1">
                  <c:v>46.67</c:v>
                </c:pt>
                <c:pt idx="2">
                  <c:v>54.55</c:v>
                </c:pt>
                <c:pt idx="3">
                  <c:v>19.350000000000001</c:v>
                </c:pt>
                <c:pt idx="4">
                  <c:v>16</c:v>
                </c:pt>
                <c:pt idx="5">
                  <c:v>29.17</c:v>
                </c:pt>
                <c:pt idx="6">
                  <c:v>46.67</c:v>
                </c:pt>
                <c:pt idx="7">
                  <c:v>50</c:v>
                </c:pt>
                <c:pt idx="8">
                  <c:v>36.36</c:v>
                </c:pt>
                <c:pt idx="9">
                  <c:v>28.57</c:v>
                </c:pt>
                <c:pt idx="10">
                  <c:v>45.83</c:v>
                </c:pt>
                <c:pt idx="11">
                  <c:v>30.3</c:v>
                </c:pt>
                <c:pt idx="12">
                  <c:v>37.93</c:v>
                </c:pt>
                <c:pt idx="13">
                  <c:v>41.67</c:v>
                </c:pt>
                <c:pt idx="14">
                  <c:v>25.81</c:v>
                </c:pt>
                <c:pt idx="15">
                  <c:v>25</c:v>
                </c:pt>
                <c:pt idx="16">
                  <c:v>17.86</c:v>
                </c:pt>
                <c:pt idx="17">
                  <c:v>2.86</c:v>
                </c:pt>
                <c:pt idx="18">
                  <c:v>25</c:v>
                </c:pt>
                <c:pt idx="19">
                  <c:v>31.25</c:v>
                </c:pt>
                <c:pt idx="20">
                  <c:v>8.82</c:v>
                </c:pt>
                <c:pt idx="21">
                  <c:v>10.53</c:v>
                </c:pt>
                <c:pt idx="22">
                  <c:v>13.89</c:v>
                </c:pt>
                <c:pt idx="23">
                  <c:v>11.76</c:v>
                </c:pt>
                <c:pt idx="24">
                  <c:v>20.59</c:v>
                </c:pt>
                <c:pt idx="25">
                  <c:v>57.14</c:v>
                </c:pt>
                <c:pt idx="26">
                  <c:v>38.89</c:v>
                </c:pt>
                <c:pt idx="27">
                  <c:v>13.33</c:v>
                </c:pt>
                <c:pt idx="28">
                  <c:v>11.43</c:v>
                </c:pt>
                <c:pt idx="29">
                  <c:v>41.38</c:v>
                </c:pt>
                <c:pt idx="30">
                  <c:v>21.88</c:v>
                </c:pt>
                <c:pt idx="31">
                  <c:v>41.67</c:v>
                </c:pt>
                <c:pt idx="32">
                  <c:v>42.11</c:v>
                </c:pt>
                <c:pt idx="33">
                  <c:v>33.33</c:v>
                </c:pt>
                <c:pt idx="34">
                  <c:v>48.28</c:v>
                </c:pt>
                <c:pt idx="35">
                  <c:v>31.43</c:v>
                </c:pt>
                <c:pt idx="36">
                  <c:v>65.52</c:v>
                </c:pt>
                <c:pt idx="37">
                  <c:v>66.67</c:v>
                </c:pt>
                <c:pt idx="38">
                  <c:v>31.25</c:v>
                </c:pt>
                <c:pt idx="39">
                  <c:v>23.68</c:v>
                </c:pt>
                <c:pt idx="40">
                  <c:v>34.29</c:v>
                </c:pt>
                <c:pt idx="41">
                  <c:v>38.89</c:v>
                </c:pt>
                <c:pt idx="42">
                  <c:v>12.82</c:v>
                </c:pt>
                <c:pt idx="43">
                  <c:v>13.33</c:v>
                </c:pt>
                <c:pt idx="44">
                  <c:v>16.22</c:v>
                </c:pt>
                <c:pt idx="45">
                  <c:v>43.24</c:v>
                </c:pt>
                <c:pt idx="46">
                  <c:v>45.16</c:v>
                </c:pt>
                <c:pt idx="47">
                  <c:v>24.32</c:v>
                </c:pt>
                <c:pt idx="48">
                  <c:v>0</c:v>
                </c:pt>
                <c:pt idx="49">
                  <c:v>2.44</c:v>
                </c:pt>
                <c:pt idx="50">
                  <c:v>0</c:v>
                </c:pt>
                <c:pt idx="51">
                  <c:v>10.26</c:v>
                </c:pt>
                <c:pt idx="52">
                  <c:v>10.53</c:v>
                </c:pt>
                <c:pt idx="53">
                  <c:v>18.920000000000002</c:v>
                </c:pt>
                <c:pt idx="54">
                  <c:v>17.14</c:v>
                </c:pt>
                <c:pt idx="55">
                  <c:v>24.32</c:v>
                </c:pt>
                <c:pt idx="56">
                  <c:v>39.29</c:v>
                </c:pt>
                <c:pt idx="57">
                  <c:v>17.95</c:v>
                </c:pt>
                <c:pt idx="58">
                  <c:v>45.71</c:v>
                </c:pt>
                <c:pt idx="59">
                  <c:v>42.86</c:v>
                </c:pt>
                <c:pt idx="60">
                  <c:v>50</c:v>
                </c:pt>
                <c:pt idx="61">
                  <c:v>41.67</c:v>
                </c:pt>
                <c:pt idx="62">
                  <c:v>41.18</c:v>
                </c:pt>
                <c:pt idx="63">
                  <c:v>34.21</c:v>
                </c:pt>
                <c:pt idx="64">
                  <c:v>25.71</c:v>
                </c:pt>
                <c:pt idx="65">
                  <c:v>59.46</c:v>
                </c:pt>
                <c:pt idx="66">
                  <c:v>21.21</c:v>
                </c:pt>
                <c:pt idx="67">
                  <c:v>32.35</c:v>
                </c:pt>
                <c:pt idx="68">
                  <c:v>12.5</c:v>
                </c:pt>
                <c:pt idx="69">
                  <c:v>22.58</c:v>
                </c:pt>
                <c:pt idx="70">
                  <c:v>14.71</c:v>
                </c:pt>
                <c:pt idx="71">
                  <c:v>57.89</c:v>
                </c:pt>
                <c:pt idx="72">
                  <c:v>60</c:v>
                </c:pt>
                <c:pt idx="73">
                  <c:v>60</c:v>
                </c:pt>
                <c:pt idx="74">
                  <c:v>45.83</c:v>
                </c:pt>
                <c:pt idx="75">
                  <c:v>50</c:v>
                </c:pt>
                <c:pt idx="76">
                  <c:v>42.86</c:v>
                </c:pt>
                <c:pt idx="77">
                  <c:v>66.67</c:v>
                </c:pt>
                <c:pt idx="78">
                  <c:v>60</c:v>
                </c:pt>
                <c:pt idx="79">
                  <c:v>57.14</c:v>
                </c:pt>
                <c:pt idx="80">
                  <c:v>42.86</c:v>
                </c:pt>
                <c:pt idx="81">
                  <c:v>42.86</c:v>
                </c:pt>
                <c:pt idx="82">
                  <c:v>41.18</c:v>
                </c:pt>
                <c:pt idx="83">
                  <c:v>60.87</c:v>
                </c:pt>
                <c:pt idx="84">
                  <c:v>42.42</c:v>
                </c:pt>
                <c:pt idx="85">
                  <c:v>54.55</c:v>
                </c:pt>
                <c:pt idx="86">
                  <c:v>50</c:v>
                </c:pt>
                <c:pt idx="87">
                  <c:v>18.18</c:v>
                </c:pt>
                <c:pt idx="88">
                  <c:v>37.5</c:v>
                </c:pt>
                <c:pt idx="89">
                  <c:v>31.58</c:v>
                </c:pt>
                <c:pt idx="90">
                  <c:v>33.33</c:v>
                </c:pt>
                <c:pt idx="91">
                  <c:v>27.27</c:v>
                </c:pt>
                <c:pt idx="92">
                  <c:v>46.15</c:v>
                </c:pt>
                <c:pt idx="93">
                  <c:v>17.86</c:v>
                </c:pt>
                <c:pt idx="94">
                  <c:v>32.43</c:v>
                </c:pt>
                <c:pt idx="95">
                  <c:v>44.44</c:v>
                </c:pt>
                <c:pt idx="96">
                  <c:v>58.33</c:v>
                </c:pt>
                <c:pt idx="97">
                  <c:v>37.840000000000003</c:v>
                </c:pt>
                <c:pt idx="98">
                  <c:v>42.86</c:v>
                </c:pt>
                <c:pt idx="99">
                  <c:v>48.39</c:v>
                </c:pt>
                <c:pt idx="100">
                  <c:v>73.91</c:v>
                </c:pt>
                <c:pt idx="101">
                  <c:v>48.72</c:v>
                </c:pt>
                <c:pt idx="102">
                  <c:v>74.290000000000006</c:v>
                </c:pt>
                <c:pt idx="103">
                  <c:v>85.29</c:v>
                </c:pt>
                <c:pt idx="104">
                  <c:v>55.26</c:v>
                </c:pt>
                <c:pt idx="105">
                  <c:v>28.21</c:v>
                </c:pt>
                <c:pt idx="106">
                  <c:v>28.21</c:v>
                </c:pt>
                <c:pt idx="107">
                  <c:v>60</c:v>
                </c:pt>
                <c:pt idx="108">
                  <c:v>48.72</c:v>
                </c:pt>
                <c:pt idx="109">
                  <c:v>42.42</c:v>
                </c:pt>
                <c:pt idx="110">
                  <c:v>30.77</c:v>
                </c:pt>
                <c:pt idx="111">
                  <c:v>58.33</c:v>
                </c:pt>
                <c:pt idx="112">
                  <c:v>67.569999999999993</c:v>
                </c:pt>
                <c:pt idx="113">
                  <c:v>12.2</c:v>
                </c:pt>
                <c:pt idx="114">
                  <c:v>25.58</c:v>
                </c:pt>
                <c:pt idx="115">
                  <c:v>15</c:v>
                </c:pt>
                <c:pt idx="116">
                  <c:v>34.21</c:v>
                </c:pt>
                <c:pt idx="117">
                  <c:v>25</c:v>
                </c:pt>
                <c:pt idx="118">
                  <c:v>69.23</c:v>
                </c:pt>
                <c:pt idx="119">
                  <c:v>58.97</c:v>
                </c:pt>
                <c:pt idx="120">
                  <c:v>66.67</c:v>
                </c:pt>
                <c:pt idx="121">
                  <c:v>68.75</c:v>
                </c:pt>
                <c:pt idx="122">
                  <c:v>66.67</c:v>
                </c:pt>
                <c:pt idx="123">
                  <c:v>92.59</c:v>
                </c:pt>
                <c:pt idx="124">
                  <c:v>82.35</c:v>
                </c:pt>
                <c:pt idx="125">
                  <c:v>89.29</c:v>
                </c:pt>
                <c:pt idx="126">
                  <c:v>58.82</c:v>
                </c:pt>
                <c:pt idx="127">
                  <c:v>68.75</c:v>
                </c:pt>
                <c:pt idx="128">
                  <c:v>57.5</c:v>
                </c:pt>
                <c:pt idx="129">
                  <c:v>42.86</c:v>
                </c:pt>
                <c:pt idx="130">
                  <c:v>94.12</c:v>
                </c:pt>
                <c:pt idx="131">
                  <c:v>61.11</c:v>
                </c:pt>
                <c:pt idx="132">
                  <c:v>55.88</c:v>
                </c:pt>
                <c:pt idx="133">
                  <c:v>27.03</c:v>
                </c:pt>
                <c:pt idx="134">
                  <c:v>39.47</c:v>
                </c:pt>
                <c:pt idx="135">
                  <c:v>26.67</c:v>
                </c:pt>
                <c:pt idx="136">
                  <c:v>61.9</c:v>
                </c:pt>
                <c:pt idx="137">
                  <c:v>23.53</c:v>
                </c:pt>
                <c:pt idx="138">
                  <c:v>50</c:v>
                </c:pt>
                <c:pt idx="139">
                  <c:v>60</c:v>
                </c:pt>
                <c:pt idx="140">
                  <c:v>55</c:v>
                </c:pt>
                <c:pt idx="141">
                  <c:v>61.11</c:v>
                </c:pt>
                <c:pt idx="142">
                  <c:v>55.26</c:v>
                </c:pt>
                <c:pt idx="143">
                  <c:v>29.03</c:v>
                </c:pt>
                <c:pt idx="144">
                  <c:v>31.58</c:v>
                </c:pt>
                <c:pt idx="145">
                  <c:v>56.1</c:v>
                </c:pt>
              </c:numCache>
            </c:numRef>
          </c:yVal>
          <c:smooth val="0"/>
          <c:extLst>
            <c:ext xmlns:c16="http://schemas.microsoft.com/office/drawing/2014/chart" uri="{C3380CC4-5D6E-409C-BE32-E72D297353CC}">
              <c16:uniqueId val="{00000000-7EBA-49D4-BD8E-67A832E61805}"/>
            </c:ext>
          </c:extLst>
        </c:ser>
        <c:ser>
          <c:idx val="2"/>
          <c:order val="2"/>
          <c:tx>
            <c:v>Poorest tertile: NFHS 2020-21</c:v>
          </c:tx>
          <c:spPr>
            <a:ln w="19050" cap="rnd">
              <a:noFill/>
              <a:round/>
            </a:ln>
            <a:effectLst/>
          </c:spPr>
          <c:marker>
            <c:symbol val="circle"/>
            <c:size val="10"/>
            <c:spPr>
              <a:solidFill>
                <a:schemeClr val="accent2"/>
              </a:solidFill>
              <a:ln w="9525">
                <a:solidFill>
                  <a:schemeClr val="accent3"/>
                </a:solidFill>
              </a:ln>
              <a:effectLst/>
            </c:spPr>
          </c:marker>
          <c:xVal>
            <c:numRef>
              <c:f>Sheet10!$A$2:$A$147</c:f>
              <c:numCache>
                <c:formatCode>General</c:formatCode>
                <c:ptCount val="146"/>
                <c:pt idx="0">
                  <c:v>33.33</c:v>
                </c:pt>
                <c:pt idx="1">
                  <c:v>26.67</c:v>
                </c:pt>
                <c:pt idx="2">
                  <c:v>13.64</c:v>
                </c:pt>
                <c:pt idx="3">
                  <c:v>12.9</c:v>
                </c:pt>
                <c:pt idx="4">
                  <c:v>28</c:v>
                </c:pt>
                <c:pt idx="5">
                  <c:v>12.5</c:v>
                </c:pt>
                <c:pt idx="6">
                  <c:v>33.33</c:v>
                </c:pt>
                <c:pt idx="7">
                  <c:v>8.33</c:v>
                </c:pt>
                <c:pt idx="8">
                  <c:v>27.27</c:v>
                </c:pt>
                <c:pt idx="9">
                  <c:v>35.71</c:v>
                </c:pt>
                <c:pt idx="10">
                  <c:v>12.5</c:v>
                </c:pt>
                <c:pt idx="11">
                  <c:v>12.12</c:v>
                </c:pt>
                <c:pt idx="12">
                  <c:v>10.34</c:v>
                </c:pt>
                <c:pt idx="13">
                  <c:v>12.5</c:v>
                </c:pt>
                <c:pt idx="14">
                  <c:v>6.45</c:v>
                </c:pt>
                <c:pt idx="15">
                  <c:v>11.11</c:v>
                </c:pt>
                <c:pt idx="16">
                  <c:v>25</c:v>
                </c:pt>
                <c:pt idx="17">
                  <c:v>5.71</c:v>
                </c:pt>
                <c:pt idx="18">
                  <c:v>17.5</c:v>
                </c:pt>
                <c:pt idx="19">
                  <c:v>6.25</c:v>
                </c:pt>
                <c:pt idx="20">
                  <c:v>11.76</c:v>
                </c:pt>
                <c:pt idx="21">
                  <c:v>15.79</c:v>
                </c:pt>
                <c:pt idx="22">
                  <c:v>0</c:v>
                </c:pt>
                <c:pt idx="23">
                  <c:v>2.94</c:v>
                </c:pt>
                <c:pt idx="24">
                  <c:v>8.82</c:v>
                </c:pt>
                <c:pt idx="25">
                  <c:v>7.14</c:v>
                </c:pt>
                <c:pt idx="26">
                  <c:v>2.78</c:v>
                </c:pt>
                <c:pt idx="27">
                  <c:v>6.67</c:v>
                </c:pt>
                <c:pt idx="28">
                  <c:v>2.86</c:v>
                </c:pt>
                <c:pt idx="29">
                  <c:v>6.9</c:v>
                </c:pt>
                <c:pt idx="30">
                  <c:v>6.25</c:v>
                </c:pt>
                <c:pt idx="31">
                  <c:v>2.78</c:v>
                </c:pt>
                <c:pt idx="32">
                  <c:v>5.26</c:v>
                </c:pt>
                <c:pt idx="33">
                  <c:v>8.33</c:v>
                </c:pt>
                <c:pt idx="34">
                  <c:v>6.9</c:v>
                </c:pt>
                <c:pt idx="35">
                  <c:v>2.86</c:v>
                </c:pt>
                <c:pt idx="36">
                  <c:v>0</c:v>
                </c:pt>
                <c:pt idx="37">
                  <c:v>0</c:v>
                </c:pt>
                <c:pt idx="38">
                  <c:v>9.3800000000000008</c:v>
                </c:pt>
                <c:pt idx="39">
                  <c:v>0</c:v>
                </c:pt>
                <c:pt idx="40">
                  <c:v>8.57</c:v>
                </c:pt>
                <c:pt idx="41">
                  <c:v>11.11</c:v>
                </c:pt>
                <c:pt idx="42">
                  <c:v>2.56</c:v>
                </c:pt>
                <c:pt idx="43">
                  <c:v>10</c:v>
                </c:pt>
                <c:pt idx="44">
                  <c:v>5.41</c:v>
                </c:pt>
                <c:pt idx="45">
                  <c:v>5.41</c:v>
                </c:pt>
                <c:pt idx="46">
                  <c:v>3.23</c:v>
                </c:pt>
                <c:pt idx="47">
                  <c:v>8.11</c:v>
                </c:pt>
                <c:pt idx="48">
                  <c:v>7.69</c:v>
                </c:pt>
                <c:pt idx="49">
                  <c:v>0</c:v>
                </c:pt>
                <c:pt idx="50">
                  <c:v>7.69</c:v>
                </c:pt>
                <c:pt idx="51">
                  <c:v>5.13</c:v>
                </c:pt>
                <c:pt idx="52">
                  <c:v>26.32</c:v>
                </c:pt>
                <c:pt idx="53">
                  <c:v>5.41</c:v>
                </c:pt>
                <c:pt idx="54">
                  <c:v>2.86</c:v>
                </c:pt>
                <c:pt idx="55">
                  <c:v>5.41</c:v>
                </c:pt>
                <c:pt idx="56">
                  <c:v>7.14</c:v>
                </c:pt>
                <c:pt idx="57">
                  <c:v>2.56</c:v>
                </c:pt>
                <c:pt idx="58">
                  <c:v>8.57</c:v>
                </c:pt>
                <c:pt idx="59">
                  <c:v>0</c:v>
                </c:pt>
                <c:pt idx="60">
                  <c:v>3.13</c:v>
                </c:pt>
                <c:pt idx="61">
                  <c:v>8.33</c:v>
                </c:pt>
                <c:pt idx="62">
                  <c:v>2.94</c:v>
                </c:pt>
                <c:pt idx="63">
                  <c:v>5.26</c:v>
                </c:pt>
                <c:pt idx="64">
                  <c:v>11.43</c:v>
                </c:pt>
                <c:pt idx="65">
                  <c:v>0</c:v>
                </c:pt>
                <c:pt idx="66">
                  <c:v>6.06</c:v>
                </c:pt>
                <c:pt idx="67">
                  <c:v>0</c:v>
                </c:pt>
                <c:pt idx="68">
                  <c:v>3.13</c:v>
                </c:pt>
                <c:pt idx="69">
                  <c:v>9.68</c:v>
                </c:pt>
                <c:pt idx="70">
                  <c:v>2.94</c:v>
                </c:pt>
                <c:pt idx="71">
                  <c:v>0</c:v>
                </c:pt>
                <c:pt idx="72">
                  <c:v>10</c:v>
                </c:pt>
                <c:pt idx="73">
                  <c:v>15</c:v>
                </c:pt>
                <c:pt idx="74">
                  <c:v>8.33</c:v>
                </c:pt>
                <c:pt idx="75">
                  <c:v>0</c:v>
                </c:pt>
                <c:pt idx="76">
                  <c:v>28.57</c:v>
                </c:pt>
                <c:pt idx="77">
                  <c:v>33.33</c:v>
                </c:pt>
                <c:pt idx="78">
                  <c:v>6.67</c:v>
                </c:pt>
                <c:pt idx="79">
                  <c:v>14.29</c:v>
                </c:pt>
                <c:pt idx="80">
                  <c:v>3.57</c:v>
                </c:pt>
                <c:pt idx="81">
                  <c:v>14.29</c:v>
                </c:pt>
                <c:pt idx="82">
                  <c:v>17.649999999999999</c:v>
                </c:pt>
                <c:pt idx="83">
                  <c:v>4.3499999999999996</c:v>
                </c:pt>
                <c:pt idx="84">
                  <c:v>6.06</c:v>
                </c:pt>
                <c:pt idx="85">
                  <c:v>9.09</c:v>
                </c:pt>
                <c:pt idx="86">
                  <c:v>8.82</c:v>
                </c:pt>
                <c:pt idx="87">
                  <c:v>3.03</c:v>
                </c:pt>
                <c:pt idx="88">
                  <c:v>2.5</c:v>
                </c:pt>
                <c:pt idx="89">
                  <c:v>0</c:v>
                </c:pt>
                <c:pt idx="90">
                  <c:v>0</c:v>
                </c:pt>
                <c:pt idx="91">
                  <c:v>0</c:v>
                </c:pt>
                <c:pt idx="92">
                  <c:v>23.08</c:v>
                </c:pt>
                <c:pt idx="93">
                  <c:v>21.43</c:v>
                </c:pt>
                <c:pt idx="94">
                  <c:v>2.7</c:v>
                </c:pt>
                <c:pt idx="95">
                  <c:v>11.11</c:v>
                </c:pt>
                <c:pt idx="96">
                  <c:v>0</c:v>
                </c:pt>
                <c:pt idx="97">
                  <c:v>5.41</c:v>
                </c:pt>
                <c:pt idx="98">
                  <c:v>0</c:v>
                </c:pt>
                <c:pt idx="99">
                  <c:v>3.23</c:v>
                </c:pt>
                <c:pt idx="100">
                  <c:v>0</c:v>
                </c:pt>
                <c:pt idx="101">
                  <c:v>0</c:v>
                </c:pt>
                <c:pt idx="102">
                  <c:v>0</c:v>
                </c:pt>
                <c:pt idx="103">
                  <c:v>0</c:v>
                </c:pt>
                <c:pt idx="104">
                  <c:v>0</c:v>
                </c:pt>
                <c:pt idx="105">
                  <c:v>5.13</c:v>
                </c:pt>
                <c:pt idx="106">
                  <c:v>0</c:v>
                </c:pt>
                <c:pt idx="107">
                  <c:v>5</c:v>
                </c:pt>
                <c:pt idx="108">
                  <c:v>2.56</c:v>
                </c:pt>
                <c:pt idx="109">
                  <c:v>3.03</c:v>
                </c:pt>
                <c:pt idx="110">
                  <c:v>2.56</c:v>
                </c:pt>
                <c:pt idx="111">
                  <c:v>5.56</c:v>
                </c:pt>
                <c:pt idx="112">
                  <c:v>0</c:v>
                </c:pt>
                <c:pt idx="113">
                  <c:v>0</c:v>
                </c:pt>
                <c:pt idx="114">
                  <c:v>0</c:v>
                </c:pt>
                <c:pt idx="115">
                  <c:v>2.5</c:v>
                </c:pt>
                <c:pt idx="116">
                  <c:v>5.26</c:v>
                </c:pt>
                <c:pt idx="117">
                  <c:v>5</c:v>
                </c:pt>
                <c:pt idx="118">
                  <c:v>0</c:v>
                </c:pt>
                <c:pt idx="119">
                  <c:v>0</c:v>
                </c:pt>
                <c:pt idx="120">
                  <c:v>2.78</c:v>
                </c:pt>
                <c:pt idx="121">
                  <c:v>3.13</c:v>
                </c:pt>
                <c:pt idx="122">
                  <c:v>0</c:v>
                </c:pt>
                <c:pt idx="123">
                  <c:v>0</c:v>
                </c:pt>
                <c:pt idx="124">
                  <c:v>0</c:v>
                </c:pt>
                <c:pt idx="125">
                  <c:v>3.57</c:v>
                </c:pt>
                <c:pt idx="126">
                  <c:v>0</c:v>
                </c:pt>
                <c:pt idx="127">
                  <c:v>0</c:v>
                </c:pt>
                <c:pt idx="128">
                  <c:v>2.5</c:v>
                </c:pt>
                <c:pt idx="129">
                  <c:v>2.86</c:v>
                </c:pt>
                <c:pt idx="130">
                  <c:v>0</c:v>
                </c:pt>
                <c:pt idx="131">
                  <c:v>0</c:v>
                </c:pt>
                <c:pt idx="132">
                  <c:v>0</c:v>
                </c:pt>
                <c:pt idx="133">
                  <c:v>0</c:v>
                </c:pt>
                <c:pt idx="134">
                  <c:v>2.63</c:v>
                </c:pt>
                <c:pt idx="135">
                  <c:v>6.67</c:v>
                </c:pt>
                <c:pt idx="136">
                  <c:v>7.14</c:v>
                </c:pt>
                <c:pt idx="137">
                  <c:v>2.94</c:v>
                </c:pt>
                <c:pt idx="138">
                  <c:v>0</c:v>
                </c:pt>
                <c:pt idx="139">
                  <c:v>20</c:v>
                </c:pt>
                <c:pt idx="140">
                  <c:v>0</c:v>
                </c:pt>
                <c:pt idx="141">
                  <c:v>11.11</c:v>
                </c:pt>
                <c:pt idx="142">
                  <c:v>2.63</c:v>
                </c:pt>
                <c:pt idx="143">
                  <c:v>3.23</c:v>
                </c:pt>
                <c:pt idx="144">
                  <c:v>31.58</c:v>
                </c:pt>
                <c:pt idx="145">
                  <c:v>0</c:v>
                </c:pt>
              </c:numCache>
            </c:numRef>
          </c:xVal>
          <c:yVal>
            <c:numRef>
              <c:f>Sheet10!$D$2:$D$147</c:f>
              <c:numCache>
                <c:formatCode>General</c:formatCode>
                <c:ptCount val="146"/>
                <c:pt idx="71">
                  <c:v>57.89</c:v>
                </c:pt>
                <c:pt idx="72">
                  <c:v>60</c:v>
                </c:pt>
                <c:pt idx="73">
                  <c:v>60</c:v>
                </c:pt>
                <c:pt idx="74">
                  <c:v>45.83</c:v>
                </c:pt>
                <c:pt idx="75">
                  <c:v>50</c:v>
                </c:pt>
                <c:pt idx="76">
                  <c:v>42.86</c:v>
                </c:pt>
                <c:pt idx="77">
                  <c:v>66.67</c:v>
                </c:pt>
                <c:pt idx="78">
                  <c:v>60</c:v>
                </c:pt>
                <c:pt idx="79">
                  <c:v>57.14</c:v>
                </c:pt>
                <c:pt idx="80">
                  <c:v>42.86</c:v>
                </c:pt>
                <c:pt idx="81">
                  <c:v>42.86</c:v>
                </c:pt>
                <c:pt idx="82">
                  <c:v>41.18</c:v>
                </c:pt>
                <c:pt idx="83">
                  <c:v>60.87</c:v>
                </c:pt>
                <c:pt idx="84">
                  <c:v>42.42</c:v>
                </c:pt>
                <c:pt idx="85">
                  <c:v>54.55</c:v>
                </c:pt>
                <c:pt idx="86">
                  <c:v>50</c:v>
                </c:pt>
                <c:pt idx="87">
                  <c:v>18.18</c:v>
                </c:pt>
                <c:pt idx="88">
                  <c:v>37.5</c:v>
                </c:pt>
                <c:pt idx="89">
                  <c:v>31.58</c:v>
                </c:pt>
                <c:pt idx="90">
                  <c:v>33.33</c:v>
                </c:pt>
                <c:pt idx="91">
                  <c:v>27.27</c:v>
                </c:pt>
                <c:pt idx="92">
                  <c:v>46.15</c:v>
                </c:pt>
                <c:pt idx="93">
                  <c:v>17.86</c:v>
                </c:pt>
                <c:pt idx="94">
                  <c:v>32.43</c:v>
                </c:pt>
                <c:pt idx="95">
                  <c:v>44.44</c:v>
                </c:pt>
                <c:pt idx="96">
                  <c:v>58.33</c:v>
                </c:pt>
                <c:pt idx="97">
                  <c:v>37.840000000000003</c:v>
                </c:pt>
                <c:pt idx="98">
                  <c:v>42.86</c:v>
                </c:pt>
                <c:pt idx="99">
                  <c:v>48.39</c:v>
                </c:pt>
                <c:pt idx="100">
                  <c:v>73.91</c:v>
                </c:pt>
                <c:pt idx="101">
                  <c:v>48.72</c:v>
                </c:pt>
                <c:pt idx="102">
                  <c:v>74.290000000000006</c:v>
                </c:pt>
                <c:pt idx="103">
                  <c:v>85.29</c:v>
                </c:pt>
                <c:pt idx="104">
                  <c:v>55.26</c:v>
                </c:pt>
                <c:pt idx="105">
                  <c:v>28.21</c:v>
                </c:pt>
                <c:pt idx="106">
                  <c:v>28.21</c:v>
                </c:pt>
                <c:pt idx="107">
                  <c:v>60</c:v>
                </c:pt>
                <c:pt idx="108">
                  <c:v>48.72</c:v>
                </c:pt>
                <c:pt idx="109">
                  <c:v>42.42</c:v>
                </c:pt>
                <c:pt idx="110">
                  <c:v>30.77</c:v>
                </c:pt>
                <c:pt idx="111">
                  <c:v>58.33</c:v>
                </c:pt>
                <c:pt idx="112">
                  <c:v>67.569999999999993</c:v>
                </c:pt>
                <c:pt idx="113">
                  <c:v>12.2</c:v>
                </c:pt>
                <c:pt idx="114">
                  <c:v>25.58</c:v>
                </c:pt>
                <c:pt idx="115">
                  <c:v>15</c:v>
                </c:pt>
                <c:pt idx="116">
                  <c:v>34.21</c:v>
                </c:pt>
                <c:pt idx="117">
                  <c:v>25</c:v>
                </c:pt>
                <c:pt idx="118">
                  <c:v>69.23</c:v>
                </c:pt>
                <c:pt idx="119">
                  <c:v>58.97</c:v>
                </c:pt>
                <c:pt idx="120">
                  <c:v>66.67</c:v>
                </c:pt>
                <c:pt idx="121">
                  <c:v>68.75</c:v>
                </c:pt>
                <c:pt idx="122">
                  <c:v>66.67</c:v>
                </c:pt>
                <c:pt idx="123">
                  <c:v>92.59</c:v>
                </c:pt>
                <c:pt idx="124">
                  <c:v>82.35</c:v>
                </c:pt>
                <c:pt idx="125">
                  <c:v>89.29</c:v>
                </c:pt>
                <c:pt idx="126">
                  <c:v>58.82</c:v>
                </c:pt>
                <c:pt idx="127">
                  <c:v>68.75</c:v>
                </c:pt>
                <c:pt idx="128">
                  <c:v>57.5</c:v>
                </c:pt>
                <c:pt idx="129">
                  <c:v>42.86</c:v>
                </c:pt>
                <c:pt idx="130">
                  <c:v>94.12</c:v>
                </c:pt>
                <c:pt idx="131">
                  <c:v>61.11</c:v>
                </c:pt>
                <c:pt idx="132">
                  <c:v>55.88</c:v>
                </c:pt>
                <c:pt idx="133">
                  <c:v>27.03</c:v>
                </c:pt>
                <c:pt idx="134">
                  <c:v>39.47</c:v>
                </c:pt>
                <c:pt idx="135">
                  <c:v>26.67</c:v>
                </c:pt>
                <c:pt idx="136">
                  <c:v>61.9</c:v>
                </c:pt>
                <c:pt idx="137">
                  <c:v>23.53</c:v>
                </c:pt>
                <c:pt idx="138">
                  <c:v>50</c:v>
                </c:pt>
                <c:pt idx="139">
                  <c:v>60</c:v>
                </c:pt>
                <c:pt idx="140">
                  <c:v>55</c:v>
                </c:pt>
                <c:pt idx="141">
                  <c:v>61.11</c:v>
                </c:pt>
                <c:pt idx="142">
                  <c:v>55.26</c:v>
                </c:pt>
                <c:pt idx="143">
                  <c:v>29.03</c:v>
                </c:pt>
                <c:pt idx="144">
                  <c:v>31.58</c:v>
                </c:pt>
                <c:pt idx="145">
                  <c:v>56.1</c:v>
                </c:pt>
              </c:numCache>
            </c:numRef>
          </c:yVal>
          <c:smooth val="0"/>
          <c:extLst>
            <c:ext xmlns:c16="http://schemas.microsoft.com/office/drawing/2014/chart" uri="{C3380CC4-5D6E-409C-BE32-E72D297353CC}">
              <c16:uniqueId val="{00000001-7EBA-49D4-BD8E-67A832E61805}"/>
            </c:ext>
          </c:extLst>
        </c:ser>
        <c:dLbls>
          <c:showLegendKey val="0"/>
          <c:showVal val="0"/>
          <c:showCatName val="0"/>
          <c:showSerName val="0"/>
          <c:showPercent val="0"/>
          <c:showBubbleSize val="0"/>
        </c:dLbls>
        <c:axId val="1455376960"/>
        <c:axId val="1455378208"/>
        <c:extLst>
          <c:ext xmlns:c15="http://schemas.microsoft.com/office/drawing/2012/chart" uri="{02D57815-91ED-43cb-92C2-25804820EDAC}">
            <c15:filteredScatterSeries>
              <c15:ser>
                <c:idx val="1"/>
                <c:order val="1"/>
                <c:spPr>
                  <a:ln w="1905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Sheet10!$A$2:$A$147</c15:sqref>
                        </c15:formulaRef>
                      </c:ext>
                    </c:extLst>
                    <c:numCache>
                      <c:formatCode>General</c:formatCode>
                      <c:ptCount val="146"/>
                      <c:pt idx="0">
                        <c:v>33.33</c:v>
                      </c:pt>
                      <c:pt idx="1">
                        <c:v>26.67</c:v>
                      </c:pt>
                      <c:pt idx="2">
                        <c:v>13.64</c:v>
                      </c:pt>
                      <c:pt idx="3">
                        <c:v>12.9</c:v>
                      </c:pt>
                      <c:pt idx="4">
                        <c:v>28</c:v>
                      </c:pt>
                      <c:pt idx="5">
                        <c:v>12.5</c:v>
                      </c:pt>
                      <c:pt idx="6">
                        <c:v>33.33</c:v>
                      </c:pt>
                      <c:pt idx="7">
                        <c:v>8.33</c:v>
                      </c:pt>
                      <c:pt idx="8">
                        <c:v>27.27</c:v>
                      </c:pt>
                      <c:pt idx="9">
                        <c:v>35.71</c:v>
                      </c:pt>
                      <c:pt idx="10">
                        <c:v>12.5</c:v>
                      </c:pt>
                      <c:pt idx="11">
                        <c:v>12.12</c:v>
                      </c:pt>
                      <c:pt idx="12">
                        <c:v>10.34</c:v>
                      </c:pt>
                      <c:pt idx="13">
                        <c:v>12.5</c:v>
                      </c:pt>
                      <c:pt idx="14">
                        <c:v>6.45</c:v>
                      </c:pt>
                      <c:pt idx="15">
                        <c:v>11.11</c:v>
                      </c:pt>
                      <c:pt idx="16">
                        <c:v>25</c:v>
                      </c:pt>
                      <c:pt idx="17">
                        <c:v>5.71</c:v>
                      </c:pt>
                      <c:pt idx="18">
                        <c:v>17.5</c:v>
                      </c:pt>
                      <c:pt idx="19">
                        <c:v>6.25</c:v>
                      </c:pt>
                      <c:pt idx="20">
                        <c:v>11.76</c:v>
                      </c:pt>
                      <c:pt idx="21">
                        <c:v>15.79</c:v>
                      </c:pt>
                      <c:pt idx="22">
                        <c:v>0</c:v>
                      </c:pt>
                      <c:pt idx="23">
                        <c:v>2.94</c:v>
                      </c:pt>
                      <c:pt idx="24">
                        <c:v>8.82</c:v>
                      </c:pt>
                      <c:pt idx="25">
                        <c:v>7.14</c:v>
                      </c:pt>
                      <c:pt idx="26">
                        <c:v>2.78</c:v>
                      </c:pt>
                      <c:pt idx="27">
                        <c:v>6.67</c:v>
                      </c:pt>
                      <c:pt idx="28">
                        <c:v>2.86</c:v>
                      </c:pt>
                      <c:pt idx="29">
                        <c:v>6.9</c:v>
                      </c:pt>
                      <c:pt idx="30">
                        <c:v>6.25</c:v>
                      </c:pt>
                      <c:pt idx="31">
                        <c:v>2.78</c:v>
                      </c:pt>
                      <c:pt idx="32">
                        <c:v>5.26</c:v>
                      </c:pt>
                      <c:pt idx="33">
                        <c:v>8.33</c:v>
                      </c:pt>
                      <c:pt idx="34">
                        <c:v>6.9</c:v>
                      </c:pt>
                      <c:pt idx="35">
                        <c:v>2.86</c:v>
                      </c:pt>
                      <c:pt idx="36">
                        <c:v>0</c:v>
                      </c:pt>
                      <c:pt idx="37">
                        <c:v>0</c:v>
                      </c:pt>
                      <c:pt idx="38">
                        <c:v>9.3800000000000008</c:v>
                      </c:pt>
                      <c:pt idx="39">
                        <c:v>0</c:v>
                      </c:pt>
                      <c:pt idx="40">
                        <c:v>8.57</c:v>
                      </c:pt>
                      <c:pt idx="41">
                        <c:v>11.11</c:v>
                      </c:pt>
                      <c:pt idx="42">
                        <c:v>2.56</c:v>
                      </c:pt>
                      <c:pt idx="43">
                        <c:v>10</c:v>
                      </c:pt>
                      <c:pt idx="44">
                        <c:v>5.41</c:v>
                      </c:pt>
                      <c:pt idx="45">
                        <c:v>5.41</c:v>
                      </c:pt>
                      <c:pt idx="46">
                        <c:v>3.23</c:v>
                      </c:pt>
                      <c:pt idx="47">
                        <c:v>8.11</c:v>
                      </c:pt>
                      <c:pt idx="48">
                        <c:v>7.69</c:v>
                      </c:pt>
                      <c:pt idx="49">
                        <c:v>0</c:v>
                      </c:pt>
                      <c:pt idx="50">
                        <c:v>7.69</c:v>
                      </c:pt>
                      <c:pt idx="51">
                        <c:v>5.13</c:v>
                      </c:pt>
                      <c:pt idx="52">
                        <c:v>26.32</c:v>
                      </c:pt>
                      <c:pt idx="53">
                        <c:v>5.41</c:v>
                      </c:pt>
                      <c:pt idx="54">
                        <c:v>2.86</c:v>
                      </c:pt>
                      <c:pt idx="55">
                        <c:v>5.41</c:v>
                      </c:pt>
                      <c:pt idx="56">
                        <c:v>7.14</c:v>
                      </c:pt>
                      <c:pt idx="57">
                        <c:v>2.56</c:v>
                      </c:pt>
                      <c:pt idx="58">
                        <c:v>8.57</c:v>
                      </c:pt>
                      <c:pt idx="59">
                        <c:v>0</c:v>
                      </c:pt>
                      <c:pt idx="60">
                        <c:v>3.13</c:v>
                      </c:pt>
                      <c:pt idx="61">
                        <c:v>8.33</c:v>
                      </c:pt>
                      <c:pt idx="62">
                        <c:v>2.94</c:v>
                      </c:pt>
                      <c:pt idx="63">
                        <c:v>5.26</c:v>
                      </c:pt>
                      <c:pt idx="64">
                        <c:v>11.43</c:v>
                      </c:pt>
                      <c:pt idx="65">
                        <c:v>0</c:v>
                      </c:pt>
                      <c:pt idx="66">
                        <c:v>6.06</c:v>
                      </c:pt>
                      <c:pt idx="67">
                        <c:v>0</c:v>
                      </c:pt>
                      <c:pt idx="68">
                        <c:v>3.13</c:v>
                      </c:pt>
                      <c:pt idx="69">
                        <c:v>9.68</c:v>
                      </c:pt>
                      <c:pt idx="70">
                        <c:v>2.94</c:v>
                      </c:pt>
                      <c:pt idx="71">
                        <c:v>0</c:v>
                      </c:pt>
                      <c:pt idx="72">
                        <c:v>10</c:v>
                      </c:pt>
                      <c:pt idx="73">
                        <c:v>15</c:v>
                      </c:pt>
                      <c:pt idx="74">
                        <c:v>8.33</c:v>
                      </c:pt>
                      <c:pt idx="75">
                        <c:v>0</c:v>
                      </c:pt>
                      <c:pt idx="76">
                        <c:v>28.57</c:v>
                      </c:pt>
                      <c:pt idx="77">
                        <c:v>33.33</c:v>
                      </c:pt>
                      <c:pt idx="78">
                        <c:v>6.67</c:v>
                      </c:pt>
                      <c:pt idx="79">
                        <c:v>14.29</c:v>
                      </c:pt>
                      <c:pt idx="80">
                        <c:v>3.57</c:v>
                      </c:pt>
                      <c:pt idx="81">
                        <c:v>14.29</c:v>
                      </c:pt>
                      <c:pt idx="82">
                        <c:v>17.649999999999999</c:v>
                      </c:pt>
                      <c:pt idx="83">
                        <c:v>4.3499999999999996</c:v>
                      </c:pt>
                      <c:pt idx="84">
                        <c:v>6.06</c:v>
                      </c:pt>
                      <c:pt idx="85">
                        <c:v>9.09</c:v>
                      </c:pt>
                      <c:pt idx="86">
                        <c:v>8.82</c:v>
                      </c:pt>
                      <c:pt idx="87">
                        <c:v>3.03</c:v>
                      </c:pt>
                      <c:pt idx="88">
                        <c:v>2.5</c:v>
                      </c:pt>
                      <c:pt idx="89">
                        <c:v>0</c:v>
                      </c:pt>
                      <c:pt idx="90">
                        <c:v>0</c:v>
                      </c:pt>
                      <c:pt idx="91">
                        <c:v>0</c:v>
                      </c:pt>
                      <c:pt idx="92">
                        <c:v>23.08</c:v>
                      </c:pt>
                      <c:pt idx="93">
                        <c:v>21.43</c:v>
                      </c:pt>
                      <c:pt idx="94">
                        <c:v>2.7</c:v>
                      </c:pt>
                      <c:pt idx="95">
                        <c:v>11.11</c:v>
                      </c:pt>
                      <c:pt idx="96">
                        <c:v>0</c:v>
                      </c:pt>
                      <c:pt idx="97">
                        <c:v>5.41</c:v>
                      </c:pt>
                      <c:pt idx="98">
                        <c:v>0</c:v>
                      </c:pt>
                      <c:pt idx="99">
                        <c:v>3.23</c:v>
                      </c:pt>
                      <c:pt idx="100">
                        <c:v>0</c:v>
                      </c:pt>
                      <c:pt idx="101">
                        <c:v>0</c:v>
                      </c:pt>
                      <c:pt idx="102">
                        <c:v>0</c:v>
                      </c:pt>
                      <c:pt idx="103">
                        <c:v>0</c:v>
                      </c:pt>
                      <c:pt idx="104">
                        <c:v>0</c:v>
                      </c:pt>
                      <c:pt idx="105">
                        <c:v>5.13</c:v>
                      </c:pt>
                      <c:pt idx="106">
                        <c:v>0</c:v>
                      </c:pt>
                      <c:pt idx="107">
                        <c:v>5</c:v>
                      </c:pt>
                      <c:pt idx="108">
                        <c:v>2.56</c:v>
                      </c:pt>
                      <c:pt idx="109">
                        <c:v>3.03</c:v>
                      </c:pt>
                      <c:pt idx="110">
                        <c:v>2.56</c:v>
                      </c:pt>
                      <c:pt idx="111">
                        <c:v>5.56</c:v>
                      </c:pt>
                      <c:pt idx="112">
                        <c:v>0</c:v>
                      </c:pt>
                      <c:pt idx="113">
                        <c:v>0</c:v>
                      </c:pt>
                      <c:pt idx="114">
                        <c:v>0</c:v>
                      </c:pt>
                      <c:pt idx="115">
                        <c:v>2.5</c:v>
                      </c:pt>
                      <c:pt idx="116">
                        <c:v>5.26</c:v>
                      </c:pt>
                      <c:pt idx="117">
                        <c:v>5</c:v>
                      </c:pt>
                      <c:pt idx="118">
                        <c:v>0</c:v>
                      </c:pt>
                      <c:pt idx="119">
                        <c:v>0</c:v>
                      </c:pt>
                      <c:pt idx="120">
                        <c:v>2.78</c:v>
                      </c:pt>
                      <c:pt idx="121">
                        <c:v>3.13</c:v>
                      </c:pt>
                      <c:pt idx="122">
                        <c:v>0</c:v>
                      </c:pt>
                      <c:pt idx="123">
                        <c:v>0</c:v>
                      </c:pt>
                      <c:pt idx="124">
                        <c:v>0</c:v>
                      </c:pt>
                      <c:pt idx="125">
                        <c:v>3.57</c:v>
                      </c:pt>
                      <c:pt idx="126">
                        <c:v>0</c:v>
                      </c:pt>
                      <c:pt idx="127">
                        <c:v>0</c:v>
                      </c:pt>
                      <c:pt idx="128">
                        <c:v>2.5</c:v>
                      </c:pt>
                      <c:pt idx="129">
                        <c:v>2.86</c:v>
                      </c:pt>
                      <c:pt idx="130">
                        <c:v>0</c:v>
                      </c:pt>
                      <c:pt idx="131">
                        <c:v>0</c:v>
                      </c:pt>
                      <c:pt idx="132">
                        <c:v>0</c:v>
                      </c:pt>
                      <c:pt idx="133">
                        <c:v>0</c:v>
                      </c:pt>
                      <c:pt idx="134">
                        <c:v>2.63</c:v>
                      </c:pt>
                      <c:pt idx="135">
                        <c:v>6.67</c:v>
                      </c:pt>
                      <c:pt idx="136">
                        <c:v>7.14</c:v>
                      </c:pt>
                      <c:pt idx="137">
                        <c:v>2.94</c:v>
                      </c:pt>
                      <c:pt idx="138">
                        <c:v>0</c:v>
                      </c:pt>
                      <c:pt idx="139">
                        <c:v>20</c:v>
                      </c:pt>
                      <c:pt idx="140">
                        <c:v>0</c:v>
                      </c:pt>
                      <c:pt idx="141">
                        <c:v>11.11</c:v>
                      </c:pt>
                      <c:pt idx="142">
                        <c:v>2.63</c:v>
                      </c:pt>
                      <c:pt idx="143">
                        <c:v>3.23</c:v>
                      </c:pt>
                      <c:pt idx="144">
                        <c:v>31.58</c:v>
                      </c:pt>
                      <c:pt idx="145">
                        <c:v>0</c:v>
                      </c:pt>
                    </c:numCache>
                  </c:numRef>
                </c:xVal>
                <c:yVal>
                  <c:numRef>
                    <c:extLst>
                      <c:ext uri="{02D57815-91ED-43cb-92C2-25804820EDAC}">
                        <c15:formulaRef>
                          <c15:sqref>Sheet10!$C$2:$C$147</c15:sqref>
                        </c15:formulaRef>
                      </c:ext>
                    </c:extLst>
                    <c:numCache>
                      <c:formatCode>General</c:formatCode>
                      <c:ptCount val="146"/>
                      <c:pt idx="71">
                        <c:v>0</c:v>
                      </c:pt>
                      <c:pt idx="72">
                        <c:v>10</c:v>
                      </c:pt>
                      <c:pt idx="73">
                        <c:v>15</c:v>
                      </c:pt>
                      <c:pt idx="74">
                        <c:v>8.33</c:v>
                      </c:pt>
                      <c:pt idx="75">
                        <c:v>0</c:v>
                      </c:pt>
                      <c:pt idx="76">
                        <c:v>28.57</c:v>
                      </c:pt>
                      <c:pt idx="77">
                        <c:v>33.33</c:v>
                      </c:pt>
                      <c:pt idx="78">
                        <c:v>6.67</c:v>
                      </c:pt>
                      <c:pt idx="79">
                        <c:v>14.29</c:v>
                      </c:pt>
                      <c:pt idx="80">
                        <c:v>3.57</c:v>
                      </c:pt>
                      <c:pt idx="81">
                        <c:v>14.29</c:v>
                      </c:pt>
                      <c:pt idx="82">
                        <c:v>17.649999999999999</c:v>
                      </c:pt>
                      <c:pt idx="83">
                        <c:v>4.3499999999999996</c:v>
                      </c:pt>
                      <c:pt idx="84">
                        <c:v>6.06</c:v>
                      </c:pt>
                      <c:pt idx="85">
                        <c:v>9.09</c:v>
                      </c:pt>
                      <c:pt idx="86">
                        <c:v>8.82</c:v>
                      </c:pt>
                      <c:pt idx="87">
                        <c:v>3.03</c:v>
                      </c:pt>
                      <c:pt idx="88">
                        <c:v>2.5</c:v>
                      </c:pt>
                      <c:pt idx="89">
                        <c:v>0</c:v>
                      </c:pt>
                      <c:pt idx="90">
                        <c:v>0</c:v>
                      </c:pt>
                      <c:pt idx="91">
                        <c:v>0</c:v>
                      </c:pt>
                      <c:pt idx="92">
                        <c:v>23.08</c:v>
                      </c:pt>
                      <c:pt idx="93">
                        <c:v>21.43</c:v>
                      </c:pt>
                      <c:pt idx="94">
                        <c:v>2.7</c:v>
                      </c:pt>
                      <c:pt idx="95">
                        <c:v>11.11</c:v>
                      </c:pt>
                      <c:pt idx="96">
                        <c:v>0</c:v>
                      </c:pt>
                      <c:pt idx="97">
                        <c:v>5.41</c:v>
                      </c:pt>
                      <c:pt idx="98">
                        <c:v>0</c:v>
                      </c:pt>
                      <c:pt idx="99">
                        <c:v>3.23</c:v>
                      </c:pt>
                      <c:pt idx="100">
                        <c:v>0</c:v>
                      </c:pt>
                      <c:pt idx="101">
                        <c:v>0</c:v>
                      </c:pt>
                      <c:pt idx="102">
                        <c:v>0</c:v>
                      </c:pt>
                      <c:pt idx="103">
                        <c:v>0</c:v>
                      </c:pt>
                      <c:pt idx="104">
                        <c:v>0</c:v>
                      </c:pt>
                      <c:pt idx="105">
                        <c:v>5.13</c:v>
                      </c:pt>
                      <c:pt idx="106">
                        <c:v>0</c:v>
                      </c:pt>
                      <c:pt idx="107">
                        <c:v>5</c:v>
                      </c:pt>
                      <c:pt idx="108">
                        <c:v>2.56</c:v>
                      </c:pt>
                      <c:pt idx="109">
                        <c:v>3.03</c:v>
                      </c:pt>
                      <c:pt idx="110">
                        <c:v>2.56</c:v>
                      </c:pt>
                      <c:pt idx="111">
                        <c:v>5.56</c:v>
                      </c:pt>
                      <c:pt idx="112">
                        <c:v>0</c:v>
                      </c:pt>
                      <c:pt idx="113">
                        <c:v>0</c:v>
                      </c:pt>
                      <c:pt idx="114">
                        <c:v>0</c:v>
                      </c:pt>
                      <c:pt idx="115">
                        <c:v>2.5</c:v>
                      </c:pt>
                      <c:pt idx="116">
                        <c:v>5.26</c:v>
                      </c:pt>
                      <c:pt idx="117">
                        <c:v>5</c:v>
                      </c:pt>
                      <c:pt idx="118">
                        <c:v>0</c:v>
                      </c:pt>
                      <c:pt idx="119">
                        <c:v>0</c:v>
                      </c:pt>
                      <c:pt idx="120">
                        <c:v>2.78</c:v>
                      </c:pt>
                      <c:pt idx="121">
                        <c:v>3.13</c:v>
                      </c:pt>
                      <c:pt idx="122">
                        <c:v>0</c:v>
                      </c:pt>
                      <c:pt idx="123">
                        <c:v>0</c:v>
                      </c:pt>
                      <c:pt idx="124">
                        <c:v>0</c:v>
                      </c:pt>
                      <c:pt idx="125">
                        <c:v>3.57</c:v>
                      </c:pt>
                      <c:pt idx="126">
                        <c:v>0</c:v>
                      </c:pt>
                      <c:pt idx="127">
                        <c:v>0</c:v>
                      </c:pt>
                      <c:pt idx="128">
                        <c:v>2.5</c:v>
                      </c:pt>
                      <c:pt idx="129">
                        <c:v>2.86</c:v>
                      </c:pt>
                      <c:pt idx="130">
                        <c:v>0</c:v>
                      </c:pt>
                      <c:pt idx="131">
                        <c:v>0</c:v>
                      </c:pt>
                      <c:pt idx="132">
                        <c:v>0</c:v>
                      </c:pt>
                      <c:pt idx="133">
                        <c:v>0</c:v>
                      </c:pt>
                      <c:pt idx="134">
                        <c:v>2.63</c:v>
                      </c:pt>
                      <c:pt idx="135">
                        <c:v>6.67</c:v>
                      </c:pt>
                      <c:pt idx="136">
                        <c:v>7.14</c:v>
                      </c:pt>
                      <c:pt idx="137">
                        <c:v>2.94</c:v>
                      </c:pt>
                      <c:pt idx="138">
                        <c:v>0</c:v>
                      </c:pt>
                      <c:pt idx="139">
                        <c:v>20</c:v>
                      </c:pt>
                      <c:pt idx="140">
                        <c:v>0</c:v>
                      </c:pt>
                      <c:pt idx="141">
                        <c:v>11.11</c:v>
                      </c:pt>
                      <c:pt idx="142">
                        <c:v>2.63</c:v>
                      </c:pt>
                      <c:pt idx="143">
                        <c:v>3.23</c:v>
                      </c:pt>
                      <c:pt idx="144">
                        <c:v>31.58</c:v>
                      </c:pt>
                      <c:pt idx="145">
                        <c:v>0</c:v>
                      </c:pt>
                    </c:numCache>
                  </c:numRef>
                </c:yVal>
                <c:smooth val="0"/>
                <c:extLst>
                  <c:ext xmlns:c16="http://schemas.microsoft.com/office/drawing/2014/chart" uri="{C3380CC4-5D6E-409C-BE32-E72D297353CC}">
                    <c16:uniqueId val="{00000002-7EBA-49D4-BD8E-67A832E61805}"/>
                  </c:ext>
                </c:extLst>
              </c15:ser>
            </c15:filteredScatterSeries>
          </c:ext>
        </c:extLst>
      </c:scatterChart>
      <c:valAx>
        <c:axId val="1455376960"/>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dirty="0"/>
                  <a:t>% of villages with no institutional deliveries</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5378208"/>
        <c:crosses val="autoZero"/>
        <c:crossBetween val="midCat"/>
        <c:majorUnit val="20"/>
      </c:valAx>
      <c:valAx>
        <c:axId val="1455378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dirty="0"/>
                  <a:t>% of</a:t>
                </a:r>
                <a:r>
                  <a:rPr lang="en-US" baseline="0" dirty="0"/>
                  <a:t> villages with all institutional deliveries</a:t>
                </a:r>
                <a:endParaRPr lang="en-US" dirty="0"/>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5376960"/>
        <c:crosses val="autoZero"/>
        <c:crossBetween val="midCat"/>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sz="105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2"/>
          <c:order val="1"/>
          <c:tx>
            <c:v>Some education: NFHS 4</c:v>
          </c:tx>
          <c:spPr>
            <a:ln w="19050" cap="rnd">
              <a:noFill/>
              <a:round/>
            </a:ln>
            <a:effectLst/>
          </c:spPr>
          <c:marker>
            <c:symbol val="circle"/>
            <c:size val="10"/>
            <c:spPr>
              <a:solidFill>
                <a:schemeClr val="accent1">
                  <a:lumMod val="20000"/>
                  <a:lumOff val="80000"/>
                </a:schemeClr>
              </a:solidFill>
              <a:ln w="9525">
                <a:solidFill>
                  <a:srgbClr val="629DD1"/>
                </a:solidFill>
              </a:ln>
              <a:effectLst/>
            </c:spPr>
          </c:marker>
          <c:xVal>
            <c:numRef>
              <c:f>sheet16!$A$3:$A$294</c:f>
              <c:numCache>
                <c:formatCode>General</c:formatCode>
                <c:ptCount val="292"/>
                <c:pt idx="0">
                  <c:v>12.5</c:v>
                </c:pt>
                <c:pt idx="1">
                  <c:v>4</c:v>
                </c:pt>
                <c:pt idx="2">
                  <c:v>9.68</c:v>
                </c:pt>
                <c:pt idx="3">
                  <c:v>2.38</c:v>
                </c:pt>
                <c:pt idx="4">
                  <c:v>0</c:v>
                </c:pt>
                <c:pt idx="5">
                  <c:v>3.33</c:v>
                </c:pt>
                <c:pt idx="6">
                  <c:v>11.11</c:v>
                </c:pt>
                <c:pt idx="7">
                  <c:v>6.9</c:v>
                </c:pt>
                <c:pt idx="8">
                  <c:v>13.51</c:v>
                </c:pt>
                <c:pt idx="9">
                  <c:v>19.440000000000001</c:v>
                </c:pt>
                <c:pt idx="10">
                  <c:v>6.25</c:v>
                </c:pt>
                <c:pt idx="11">
                  <c:v>7.14</c:v>
                </c:pt>
                <c:pt idx="12">
                  <c:v>0</c:v>
                </c:pt>
                <c:pt idx="13">
                  <c:v>7.41</c:v>
                </c:pt>
                <c:pt idx="14">
                  <c:v>2.38</c:v>
                </c:pt>
                <c:pt idx="15">
                  <c:v>15</c:v>
                </c:pt>
                <c:pt idx="16">
                  <c:v>14.29</c:v>
                </c:pt>
                <c:pt idx="17">
                  <c:v>2.86</c:v>
                </c:pt>
                <c:pt idx="18">
                  <c:v>7.32</c:v>
                </c:pt>
                <c:pt idx="19">
                  <c:v>0</c:v>
                </c:pt>
                <c:pt idx="20">
                  <c:v>14.71</c:v>
                </c:pt>
                <c:pt idx="21">
                  <c:v>13.51</c:v>
                </c:pt>
                <c:pt idx="22">
                  <c:v>8.82</c:v>
                </c:pt>
                <c:pt idx="23">
                  <c:v>8.33</c:v>
                </c:pt>
                <c:pt idx="24">
                  <c:v>9.68</c:v>
                </c:pt>
                <c:pt idx="25">
                  <c:v>14.71</c:v>
                </c:pt>
                <c:pt idx="26">
                  <c:v>5.88</c:v>
                </c:pt>
                <c:pt idx="27">
                  <c:v>6.45</c:v>
                </c:pt>
                <c:pt idx="28">
                  <c:v>11.76</c:v>
                </c:pt>
                <c:pt idx="29">
                  <c:v>4.3499999999999996</c:v>
                </c:pt>
                <c:pt idx="30">
                  <c:v>6.9</c:v>
                </c:pt>
                <c:pt idx="31">
                  <c:v>13.33</c:v>
                </c:pt>
                <c:pt idx="32">
                  <c:v>10</c:v>
                </c:pt>
                <c:pt idx="33">
                  <c:v>11.54</c:v>
                </c:pt>
                <c:pt idx="34">
                  <c:v>8.33</c:v>
                </c:pt>
                <c:pt idx="35">
                  <c:v>5.71</c:v>
                </c:pt>
                <c:pt idx="36">
                  <c:v>6.67</c:v>
                </c:pt>
                <c:pt idx="37">
                  <c:v>3.23</c:v>
                </c:pt>
                <c:pt idx="38">
                  <c:v>17.649999999999999</c:v>
                </c:pt>
                <c:pt idx="39">
                  <c:v>0</c:v>
                </c:pt>
                <c:pt idx="40">
                  <c:v>19.350000000000001</c:v>
                </c:pt>
                <c:pt idx="41">
                  <c:v>10</c:v>
                </c:pt>
                <c:pt idx="42">
                  <c:v>0</c:v>
                </c:pt>
                <c:pt idx="43">
                  <c:v>10</c:v>
                </c:pt>
                <c:pt idx="44">
                  <c:v>13.51</c:v>
                </c:pt>
                <c:pt idx="45">
                  <c:v>5.56</c:v>
                </c:pt>
                <c:pt idx="46">
                  <c:v>5.88</c:v>
                </c:pt>
                <c:pt idx="47">
                  <c:v>8.57</c:v>
                </c:pt>
                <c:pt idx="48">
                  <c:v>7.69</c:v>
                </c:pt>
                <c:pt idx="49">
                  <c:v>2.44</c:v>
                </c:pt>
                <c:pt idx="50">
                  <c:v>10.26</c:v>
                </c:pt>
                <c:pt idx="51">
                  <c:v>7.5</c:v>
                </c:pt>
                <c:pt idx="52">
                  <c:v>17.5</c:v>
                </c:pt>
                <c:pt idx="53">
                  <c:v>10.26</c:v>
                </c:pt>
                <c:pt idx="54">
                  <c:v>5.26</c:v>
                </c:pt>
                <c:pt idx="55">
                  <c:v>5.13</c:v>
                </c:pt>
                <c:pt idx="56">
                  <c:v>9.68</c:v>
                </c:pt>
                <c:pt idx="57">
                  <c:v>2.63</c:v>
                </c:pt>
                <c:pt idx="58">
                  <c:v>5.41</c:v>
                </c:pt>
                <c:pt idx="59">
                  <c:v>5.71</c:v>
                </c:pt>
                <c:pt idx="60">
                  <c:v>6.25</c:v>
                </c:pt>
                <c:pt idx="61">
                  <c:v>13.51</c:v>
                </c:pt>
                <c:pt idx="62">
                  <c:v>2.86</c:v>
                </c:pt>
                <c:pt idx="63">
                  <c:v>14.29</c:v>
                </c:pt>
                <c:pt idx="64">
                  <c:v>2.94</c:v>
                </c:pt>
                <c:pt idx="65">
                  <c:v>2.63</c:v>
                </c:pt>
                <c:pt idx="66">
                  <c:v>2.86</c:v>
                </c:pt>
                <c:pt idx="67">
                  <c:v>6.06</c:v>
                </c:pt>
                <c:pt idx="68">
                  <c:v>8.82</c:v>
                </c:pt>
                <c:pt idx="69">
                  <c:v>14.29</c:v>
                </c:pt>
                <c:pt idx="70">
                  <c:v>8.82</c:v>
                </c:pt>
                <c:pt idx="71">
                  <c:v>2.38</c:v>
                </c:pt>
                <c:pt idx="72">
                  <c:v>3.33</c:v>
                </c:pt>
                <c:pt idx="73">
                  <c:v>0</c:v>
                </c:pt>
                <c:pt idx="74">
                  <c:v>7.5</c:v>
                </c:pt>
                <c:pt idx="75">
                  <c:v>0</c:v>
                </c:pt>
                <c:pt idx="76">
                  <c:v>6.45</c:v>
                </c:pt>
                <c:pt idx="77">
                  <c:v>2.33</c:v>
                </c:pt>
                <c:pt idx="78">
                  <c:v>0</c:v>
                </c:pt>
                <c:pt idx="79">
                  <c:v>0</c:v>
                </c:pt>
                <c:pt idx="80">
                  <c:v>0</c:v>
                </c:pt>
                <c:pt idx="81">
                  <c:v>3.13</c:v>
                </c:pt>
                <c:pt idx="82">
                  <c:v>0</c:v>
                </c:pt>
                <c:pt idx="83">
                  <c:v>0</c:v>
                </c:pt>
                <c:pt idx="84">
                  <c:v>3.33</c:v>
                </c:pt>
                <c:pt idx="85">
                  <c:v>2.33</c:v>
                </c:pt>
                <c:pt idx="86">
                  <c:v>0</c:v>
                </c:pt>
                <c:pt idx="87">
                  <c:v>11.11</c:v>
                </c:pt>
                <c:pt idx="88">
                  <c:v>3.23</c:v>
                </c:pt>
                <c:pt idx="89">
                  <c:v>9.76</c:v>
                </c:pt>
                <c:pt idx="90">
                  <c:v>2.94</c:v>
                </c:pt>
                <c:pt idx="91">
                  <c:v>5.88</c:v>
                </c:pt>
                <c:pt idx="92">
                  <c:v>10.81</c:v>
                </c:pt>
                <c:pt idx="93">
                  <c:v>0</c:v>
                </c:pt>
                <c:pt idx="94">
                  <c:v>0</c:v>
                </c:pt>
                <c:pt idx="95">
                  <c:v>0</c:v>
                </c:pt>
                <c:pt idx="96">
                  <c:v>0</c:v>
                </c:pt>
                <c:pt idx="97">
                  <c:v>2.56</c:v>
                </c:pt>
                <c:pt idx="98">
                  <c:v>3.03</c:v>
                </c:pt>
                <c:pt idx="99">
                  <c:v>2.86</c:v>
                </c:pt>
                <c:pt idx="100">
                  <c:v>0</c:v>
                </c:pt>
                <c:pt idx="101">
                  <c:v>0</c:v>
                </c:pt>
                <c:pt idx="102">
                  <c:v>0</c:v>
                </c:pt>
                <c:pt idx="103">
                  <c:v>0</c:v>
                </c:pt>
                <c:pt idx="104">
                  <c:v>0</c:v>
                </c:pt>
                <c:pt idx="105">
                  <c:v>0</c:v>
                </c:pt>
                <c:pt idx="106">
                  <c:v>2.78</c:v>
                </c:pt>
                <c:pt idx="107">
                  <c:v>0</c:v>
                </c:pt>
                <c:pt idx="108">
                  <c:v>0</c:v>
                </c:pt>
                <c:pt idx="109">
                  <c:v>2.78</c:v>
                </c:pt>
                <c:pt idx="110">
                  <c:v>0</c:v>
                </c:pt>
                <c:pt idx="111">
                  <c:v>0</c:v>
                </c:pt>
                <c:pt idx="112">
                  <c:v>5.13</c:v>
                </c:pt>
                <c:pt idx="113">
                  <c:v>0</c:v>
                </c:pt>
                <c:pt idx="114">
                  <c:v>3.13</c:v>
                </c:pt>
                <c:pt idx="115">
                  <c:v>2.78</c:v>
                </c:pt>
                <c:pt idx="116">
                  <c:v>0</c:v>
                </c:pt>
                <c:pt idx="117">
                  <c:v>0</c:v>
                </c:pt>
                <c:pt idx="118">
                  <c:v>0</c:v>
                </c:pt>
                <c:pt idx="119">
                  <c:v>21.62</c:v>
                </c:pt>
                <c:pt idx="120">
                  <c:v>17.14</c:v>
                </c:pt>
                <c:pt idx="121">
                  <c:v>28.95</c:v>
                </c:pt>
                <c:pt idx="122">
                  <c:v>2.63</c:v>
                </c:pt>
                <c:pt idx="123">
                  <c:v>17.95</c:v>
                </c:pt>
                <c:pt idx="124">
                  <c:v>0</c:v>
                </c:pt>
                <c:pt idx="125">
                  <c:v>0</c:v>
                </c:pt>
                <c:pt idx="126">
                  <c:v>0</c:v>
                </c:pt>
                <c:pt idx="127">
                  <c:v>3.03</c:v>
                </c:pt>
                <c:pt idx="128">
                  <c:v>0</c:v>
                </c:pt>
                <c:pt idx="129">
                  <c:v>0</c:v>
                </c:pt>
                <c:pt idx="130">
                  <c:v>0</c:v>
                </c:pt>
                <c:pt idx="131">
                  <c:v>0</c:v>
                </c:pt>
                <c:pt idx="132">
                  <c:v>0</c:v>
                </c:pt>
                <c:pt idx="133">
                  <c:v>0</c:v>
                </c:pt>
                <c:pt idx="134">
                  <c:v>2.7</c:v>
                </c:pt>
                <c:pt idx="135">
                  <c:v>0</c:v>
                </c:pt>
                <c:pt idx="136">
                  <c:v>0</c:v>
                </c:pt>
                <c:pt idx="137">
                  <c:v>0</c:v>
                </c:pt>
                <c:pt idx="138">
                  <c:v>0</c:v>
                </c:pt>
                <c:pt idx="139">
                  <c:v>11.76</c:v>
                </c:pt>
                <c:pt idx="140">
                  <c:v>5.56</c:v>
                </c:pt>
                <c:pt idx="141">
                  <c:v>0</c:v>
                </c:pt>
                <c:pt idx="142">
                  <c:v>9.09</c:v>
                </c:pt>
                <c:pt idx="143">
                  <c:v>8.33</c:v>
                </c:pt>
                <c:pt idx="144">
                  <c:v>0</c:v>
                </c:pt>
                <c:pt idx="145">
                  <c:v>6.06</c:v>
                </c:pt>
                <c:pt idx="146">
                  <c:v>12.5</c:v>
                </c:pt>
                <c:pt idx="147">
                  <c:v>3.45</c:v>
                </c:pt>
                <c:pt idx="148">
                  <c:v>11.11</c:v>
                </c:pt>
                <c:pt idx="149">
                  <c:v>3.85</c:v>
                </c:pt>
                <c:pt idx="150">
                  <c:v>7.69</c:v>
                </c:pt>
                <c:pt idx="151">
                  <c:v>0</c:v>
                </c:pt>
                <c:pt idx="152">
                  <c:v>8.33</c:v>
                </c:pt>
                <c:pt idx="153">
                  <c:v>8.6999999999999993</c:v>
                </c:pt>
                <c:pt idx="154">
                  <c:v>9.52</c:v>
                </c:pt>
                <c:pt idx="155">
                  <c:v>7.14</c:v>
                </c:pt>
                <c:pt idx="156">
                  <c:v>0</c:v>
                </c:pt>
                <c:pt idx="157">
                  <c:v>8.57</c:v>
                </c:pt>
                <c:pt idx="158">
                  <c:v>11.43</c:v>
                </c:pt>
                <c:pt idx="159">
                  <c:v>17.95</c:v>
                </c:pt>
                <c:pt idx="160">
                  <c:v>0</c:v>
                </c:pt>
                <c:pt idx="161">
                  <c:v>13.89</c:v>
                </c:pt>
                <c:pt idx="162">
                  <c:v>10.71</c:v>
                </c:pt>
                <c:pt idx="163">
                  <c:v>25</c:v>
                </c:pt>
                <c:pt idx="164">
                  <c:v>20.69</c:v>
                </c:pt>
                <c:pt idx="165">
                  <c:v>3.45</c:v>
                </c:pt>
                <c:pt idx="166">
                  <c:v>9.09</c:v>
                </c:pt>
                <c:pt idx="167">
                  <c:v>3.45</c:v>
                </c:pt>
                <c:pt idx="168">
                  <c:v>16.670000000000002</c:v>
                </c:pt>
                <c:pt idx="169">
                  <c:v>9.09</c:v>
                </c:pt>
                <c:pt idx="170">
                  <c:v>5.26</c:v>
                </c:pt>
                <c:pt idx="171">
                  <c:v>5</c:v>
                </c:pt>
                <c:pt idx="172">
                  <c:v>3.45</c:v>
                </c:pt>
                <c:pt idx="173">
                  <c:v>0</c:v>
                </c:pt>
                <c:pt idx="174">
                  <c:v>3.23</c:v>
                </c:pt>
                <c:pt idx="175">
                  <c:v>0</c:v>
                </c:pt>
                <c:pt idx="176">
                  <c:v>5.88</c:v>
                </c:pt>
                <c:pt idx="177">
                  <c:v>2.94</c:v>
                </c:pt>
                <c:pt idx="178">
                  <c:v>8.33</c:v>
                </c:pt>
                <c:pt idx="179">
                  <c:v>0</c:v>
                </c:pt>
                <c:pt idx="180">
                  <c:v>11.11</c:v>
                </c:pt>
                <c:pt idx="181">
                  <c:v>8.11</c:v>
                </c:pt>
                <c:pt idx="182">
                  <c:v>0</c:v>
                </c:pt>
                <c:pt idx="183">
                  <c:v>4.17</c:v>
                </c:pt>
                <c:pt idx="184">
                  <c:v>2.44</c:v>
                </c:pt>
                <c:pt idx="185">
                  <c:v>2.33</c:v>
                </c:pt>
                <c:pt idx="186">
                  <c:v>7.14</c:v>
                </c:pt>
                <c:pt idx="187">
                  <c:v>5.26</c:v>
                </c:pt>
                <c:pt idx="188">
                  <c:v>0</c:v>
                </c:pt>
                <c:pt idx="189">
                  <c:v>2.56</c:v>
                </c:pt>
                <c:pt idx="190">
                  <c:v>0</c:v>
                </c:pt>
                <c:pt idx="191">
                  <c:v>2.5</c:v>
                </c:pt>
                <c:pt idx="192">
                  <c:v>6.9</c:v>
                </c:pt>
                <c:pt idx="193">
                  <c:v>4.88</c:v>
                </c:pt>
                <c:pt idx="194">
                  <c:v>4</c:v>
                </c:pt>
                <c:pt idx="195">
                  <c:v>0</c:v>
                </c:pt>
                <c:pt idx="196">
                  <c:v>4</c:v>
                </c:pt>
                <c:pt idx="197">
                  <c:v>6.06</c:v>
                </c:pt>
                <c:pt idx="198">
                  <c:v>0</c:v>
                </c:pt>
                <c:pt idx="199">
                  <c:v>8</c:v>
                </c:pt>
                <c:pt idx="200">
                  <c:v>9.3800000000000008</c:v>
                </c:pt>
                <c:pt idx="201">
                  <c:v>0</c:v>
                </c:pt>
                <c:pt idx="202">
                  <c:v>3.23</c:v>
                </c:pt>
                <c:pt idx="203">
                  <c:v>0</c:v>
                </c:pt>
                <c:pt idx="204">
                  <c:v>12.12</c:v>
                </c:pt>
                <c:pt idx="205">
                  <c:v>8.11</c:v>
                </c:pt>
                <c:pt idx="206">
                  <c:v>11.11</c:v>
                </c:pt>
                <c:pt idx="207">
                  <c:v>2.78</c:v>
                </c:pt>
                <c:pt idx="208">
                  <c:v>0</c:v>
                </c:pt>
                <c:pt idx="209">
                  <c:v>0</c:v>
                </c:pt>
                <c:pt idx="210">
                  <c:v>5</c:v>
                </c:pt>
                <c:pt idx="211">
                  <c:v>11.11</c:v>
                </c:pt>
                <c:pt idx="212">
                  <c:v>6.9</c:v>
                </c:pt>
                <c:pt idx="213">
                  <c:v>8.57</c:v>
                </c:pt>
                <c:pt idx="214">
                  <c:v>2.94</c:v>
                </c:pt>
                <c:pt idx="215">
                  <c:v>0</c:v>
                </c:pt>
                <c:pt idx="216">
                  <c:v>11.11</c:v>
                </c:pt>
                <c:pt idx="217">
                  <c:v>0</c:v>
                </c:pt>
                <c:pt idx="218">
                  <c:v>0</c:v>
                </c:pt>
                <c:pt idx="219">
                  <c:v>6.67</c:v>
                </c:pt>
                <c:pt idx="220">
                  <c:v>0</c:v>
                </c:pt>
                <c:pt idx="221">
                  <c:v>0</c:v>
                </c:pt>
                <c:pt idx="222">
                  <c:v>2.78</c:v>
                </c:pt>
                <c:pt idx="223">
                  <c:v>0</c:v>
                </c:pt>
                <c:pt idx="224">
                  <c:v>2.94</c:v>
                </c:pt>
                <c:pt idx="225">
                  <c:v>0</c:v>
                </c:pt>
                <c:pt idx="226">
                  <c:v>2.86</c:v>
                </c:pt>
                <c:pt idx="227">
                  <c:v>0</c:v>
                </c:pt>
                <c:pt idx="228">
                  <c:v>0</c:v>
                </c:pt>
                <c:pt idx="229">
                  <c:v>0</c:v>
                </c:pt>
                <c:pt idx="230">
                  <c:v>0</c:v>
                </c:pt>
                <c:pt idx="231">
                  <c:v>0</c:v>
                </c:pt>
                <c:pt idx="232">
                  <c:v>0</c:v>
                </c:pt>
                <c:pt idx="233">
                  <c:v>0</c:v>
                </c:pt>
                <c:pt idx="234">
                  <c:v>0</c:v>
                </c:pt>
                <c:pt idx="235">
                  <c:v>0</c:v>
                </c:pt>
                <c:pt idx="236">
                  <c:v>0</c:v>
                </c:pt>
                <c:pt idx="237">
                  <c:v>0</c:v>
                </c:pt>
                <c:pt idx="238">
                  <c:v>7.14</c:v>
                </c:pt>
                <c:pt idx="239">
                  <c:v>2.94</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2.56</c:v>
                </c:pt>
                <c:pt idx="258">
                  <c:v>2.5</c:v>
                </c:pt>
                <c:pt idx="259">
                  <c:v>2.5</c:v>
                </c:pt>
                <c:pt idx="260">
                  <c:v>0</c:v>
                </c:pt>
                <c:pt idx="261">
                  <c:v>4.88</c:v>
                </c:pt>
                <c:pt idx="262">
                  <c:v>0</c:v>
                </c:pt>
                <c:pt idx="263">
                  <c:v>0</c:v>
                </c:pt>
                <c:pt idx="264">
                  <c:v>0</c:v>
                </c:pt>
                <c:pt idx="265">
                  <c:v>0</c:v>
                </c:pt>
                <c:pt idx="266">
                  <c:v>0</c:v>
                </c:pt>
                <c:pt idx="267">
                  <c:v>0</c:v>
                </c:pt>
                <c:pt idx="268">
                  <c:v>0</c:v>
                </c:pt>
                <c:pt idx="269">
                  <c:v>2.5</c:v>
                </c:pt>
                <c:pt idx="270">
                  <c:v>0</c:v>
                </c:pt>
                <c:pt idx="271">
                  <c:v>0</c:v>
                </c:pt>
                <c:pt idx="272">
                  <c:v>2.56</c:v>
                </c:pt>
                <c:pt idx="273">
                  <c:v>0</c:v>
                </c:pt>
                <c:pt idx="274">
                  <c:v>0</c:v>
                </c:pt>
                <c:pt idx="275">
                  <c:v>0</c:v>
                </c:pt>
                <c:pt idx="276">
                  <c:v>0</c:v>
                </c:pt>
                <c:pt idx="277">
                  <c:v>0</c:v>
                </c:pt>
                <c:pt idx="278">
                  <c:v>0</c:v>
                </c:pt>
                <c:pt idx="279">
                  <c:v>0</c:v>
                </c:pt>
                <c:pt idx="280">
                  <c:v>0</c:v>
                </c:pt>
                <c:pt idx="281">
                  <c:v>2.78</c:v>
                </c:pt>
                <c:pt idx="282">
                  <c:v>0</c:v>
                </c:pt>
                <c:pt idx="283">
                  <c:v>2.78</c:v>
                </c:pt>
                <c:pt idx="284">
                  <c:v>0</c:v>
                </c:pt>
                <c:pt idx="285">
                  <c:v>0</c:v>
                </c:pt>
                <c:pt idx="286">
                  <c:v>0</c:v>
                </c:pt>
                <c:pt idx="287">
                  <c:v>0</c:v>
                </c:pt>
                <c:pt idx="288">
                  <c:v>0</c:v>
                </c:pt>
                <c:pt idx="289">
                  <c:v>0</c:v>
                </c:pt>
                <c:pt idx="290">
                  <c:v>0</c:v>
                </c:pt>
                <c:pt idx="291">
                  <c:v>0</c:v>
                </c:pt>
              </c:numCache>
              <c:extLst xmlns:c15="http://schemas.microsoft.com/office/drawing/2012/chart"/>
            </c:numRef>
          </c:xVal>
          <c:yVal>
            <c:numRef>
              <c:f>sheet16!$D$3:$D$294</c:f>
              <c:numCache>
                <c:formatCode>General</c:formatCode>
                <c:ptCount val="292"/>
                <c:pt idx="71">
                  <c:v>23.81</c:v>
                </c:pt>
                <c:pt idx="72">
                  <c:v>26.67</c:v>
                </c:pt>
                <c:pt idx="73">
                  <c:v>40.630000000000003</c:v>
                </c:pt>
                <c:pt idx="74">
                  <c:v>27.5</c:v>
                </c:pt>
                <c:pt idx="75">
                  <c:v>29.63</c:v>
                </c:pt>
                <c:pt idx="76">
                  <c:v>32.26</c:v>
                </c:pt>
                <c:pt idx="77">
                  <c:v>9.3000000000000007</c:v>
                </c:pt>
                <c:pt idx="78">
                  <c:v>36.36</c:v>
                </c:pt>
                <c:pt idx="79">
                  <c:v>37.21</c:v>
                </c:pt>
                <c:pt idx="80">
                  <c:v>11.63</c:v>
                </c:pt>
                <c:pt idx="81">
                  <c:v>21.88</c:v>
                </c:pt>
                <c:pt idx="82">
                  <c:v>16.28</c:v>
                </c:pt>
                <c:pt idx="83">
                  <c:v>18.18</c:v>
                </c:pt>
                <c:pt idx="84">
                  <c:v>26.67</c:v>
                </c:pt>
                <c:pt idx="85">
                  <c:v>30.23</c:v>
                </c:pt>
                <c:pt idx="86">
                  <c:v>16.28</c:v>
                </c:pt>
                <c:pt idx="87">
                  <c:v>13.89</c:v>
                </c:pt>
                <c:pt idx="88">
                  <c:v>12.9</c:v>
                </c:pt>
                <c:pt idx="89">
                  <c:v>31.71</c:v>
                </c:pt>
                <c:pt idx="90">
                  <c:v>26.47</c:v>
                </c:pt>
                <c:pt idx="91">
                  <c:v>17.649999999999999</c:v>
                </c:pt>
                <c:pt idx="92">
                  <c:v>5.41</c:v>
                </c:pt>
                <c:pt idx="93">
                  <c:v>39.39</c:v>
                </c:pt>
                <c:pt idx="94">
                  <c:v>37.14</c:v>
                </c:pt>
                <c:pt idx="95">
                  <c:v>25.71</c:v>
                </c:pt>
                <c:pt idx="96">
                  <c:v>69.77</c:v>
                </c:pt>
                <c:pt idx="97">
                  <c:v>66.67</c:v>
                </c:pt>
                <c:pt idx="98">
                  <c:v>6.06</c:v>
                </c:pt>
                <c:pt idx="99">
                  <c:v>14.29</c:v>
                </c:pt>
                <c:pt idx="100">
                  <c:v>27.27</c:v>
                </c:pt>
                <c:pt idx="101">
                  <c:v>22.86</c:v>
                </c:pt>
                <c:pt idx="102">
                  <c:v>31.58</c:v>
                </c:pt>
                <c:pt idx="103">
                  <c:v>42.86</c:v>
                </c:pt>
                <c:pt idx="104">
                  <c:v>64.52</c:v>
                </c:pt>
                <c:pt idx="105">
                  <c:v>56.1</c:v>
                </c:pt>
                <c:pt idx="106">
                  <c:v>55.56</c:v>
                </c:pt>
                <c:pt idx="107">
                  <c:v>63.64</c:v>
                </c:pt>
                <c:pt idx="108">
                  <c:v>61.76</c:v>
                </c:pt>
                <c:pt idx="109">
                  <c:v>61.11</c:v>
                </c:pt>
                <c:pt idx="110">
                  <c:v>42.11</c:v>
                </c:pt>
                <c:pt idx="111">
                  <c:v>44.12</c:v>
                </c:pt>
                <c:pt idx="112">
                  <c:v>43.59</c:v>
                </c:pt>
                <c:pt idx="113">
                  <c:v>67.650000000000006</c:v>
                </c:pt>
                <c:pt idx="114">
                  <c:v>34.380000000000003</c:v>
                </c:pt>
                <c:pt idx="115">
                  <c:v>41.67</c:v>
                </c:pt>
                <c:pt idx="116">
                  <c:v>33.33</c:v>
                </c:pt>
                <c:pt idx="117">
                  <c:v>44.74</c:v>
                </c:pt>
                <c:pt idx="118">
                  <c:v>50</c:v>
                </c:pt>
                <c:pt idx="119">
                  <c:v>21.62</c:v>
                </c:pt>
                <c:pt idx="120">
                  <c:v>17.14</c:v>
                </c:pt>
                <c:pt idx="121">
                  <c:v>15.79</c:v>
                </c:pt>
                <c:pt idx="122">
                  <c:v>39.47</c:v>
                </c:pt>
                <c:pt idx="123">
                  <c:v>5.13</c:v>
                </c:pt>
                <c:pt idx="124">
                  <c:v>32.5</c:v>
                </c:pt>
                <c:pt idx="125">
                  <c:v>28.95</c:v>
                </c:pt>
                <c:pt idx="126">
                  <c:v>35</c:v>
                </c:pt>
                <c:pt idx="127">
                  <c:v>24.24</c:v>
                </c:pt>
                <c:pt idx="128">
                  <c:v>25</c:v>
                </c:pt>
                <c:pt idx="129">
                  <c:v>44.74</c:v>
                </c:pt>
                <c:pt idx="130">
                  <c:v>48.72</c:v>
                </c:pt>
                <c:pt idx="131">
                  <c:v>33.33</c:v>
                </c:pt>
                <c:pt idx="132">
                  <c:v>48.72</c:v>
                </c:pt>
                <c:pt idx="133">
                  <c:v>28.21</c:v>
                </c:pt>
                <c:pt idx="134">
                  <c:v>27.03</c:v>
                </c:pt>
                <c:pt idx="135">
                  <c:v>32.43</c:v>
                </c:pt>
                <c:pt idx="136">
                  <c:v>47.62</c:v>
                </c:pt>
                <c:pt idx="137">
                  <c:v>36.11</c:v>
                </c:pt>
                <c:pt idx="138">
                  <c:v>44.44</c:v>
                </c:pt>
                <c:pt idx="139">
                  <c:v>35.29</c:v>
                </c:pt>
                <c:pt idx="140">
                  <c:v>16.670000000000002</c:v>
                </c:pt>
                <c:pt idx="141">
                  <c:v>25</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0-FA70-4849-8409-EDAA166B3CF4}"/>
            </c:ext>
          </c:extLst>
        </c:ser>
        <c:ser>
          <c:idx val="6"/>
          <c:order val="3"/>
          <c:tx>
            <c:v>Some education: NFHS 5</c:v>
          </c:tx>
          <c:spPr>
            <a:ln w="19050" cap="rnd">
              <a:noFill/>
              <a:round/>
            </a:ln>
            <a:effectLst/>
          </c:spPr>
          <c:marker>
            <c:symbol val="circle"/>
            <c:size val="10"/>
            <c:spPr>
              <a:solidFill>
                <a:schemeClr val="accent1"/>
              </a:solidFill>
              <a:ln w="9525">
                <a:solidFill>
                  <a:schemeClr val="accent1"/>
                </a:solidFill>
              </a:ln>
              <a:effectLst/>
            </c:spPr>
          </c:marker>
          <c:xVal>
            <c:numRef>
              <c:f>sheet16!$A$3:$A$294</c:f>
              <c:numCache>
                <c:formatCode>General</c:formatCode>
                <c:ptCount val="292"/>
                <c:pt idx="0">
                  <c:v>12.5</c:v>
                </c:pt>
                <c:pt idx="1">
                  <c:v>4</c:v>
                </c:pt>
                <c:pt idx="2">
                  <c:v>9.68</c:v>
                </c:pt>
                <c:pt idx="3">
                  <c:v>2.38</c:v>
                </c:pt>
                <c:pt idx="4">
                  <c:v>0</c:v>
                </c:pt>
                <c:pt idx="5">
                  <c:v>3.33</c:v>
                </c:pt>
                <c:pt idx="6">
                  <c:v>11.11</c:v>
                </c:pt>
                <c:pt idx="7">
                  <c:v>6.9</c:v>
                </c:pt>
                <c:pt idx="8">
                  <c:v>13.51</c:v>
                </c:pt>
                <c:pt idx="9">
                  <c:v>19.440000000000001</c:v>
                </c:pt>
                <c:pt idx="10">
                  <c:v>6.25</c:v>
                </c:pt>
                <c:pt idx="11">
                  <c:v>7.14</c:v>
                </c:pt>
                <c:pt idx="12">
                  <c:v>0</c:v>
                </c:pt>
                <c:pt idx="13">
                  <c:v>7.41</c:v>
                </c:pt>
                <c:pt idx="14">
                  <c:v>2.38</c:v>
                </c:pt>
                <c:pt idx="15">
                  <c:v>15</c:v>
                </c:pt>
                <c:pt idx="16">
                  <c:v>14.29</c:v>
                </c:pt>
                <c:pt idx="17">
                  <c:v>2.86</c:v>
                </c:pt>
                <c:pt idx="18">
                  <c:v>7.32</c:v>
                </c:pt>
                <c:pt idx="19">
                  <c:v>0</c:v>
                </c:pt>
                <c:pt idx="20">
                  <c:v>14.71</c:v>
                </c:pt>
                <c:pt idx="21">
                  <c:v>13.51</c:v>
                </c:pt>
                <c:pt idx="22">
                  <c:v>8.82</c:v>
                </c:pt>
                <c:pt idx="23">
                  <c:v>8.33</c:v>
                </c:pt>
                <c:pt idx="24">
                  <c:v>9.68</c:v>
                </c:pt>
                <c:pt idx="25">
                  <c:v>14.71</c:v>
                </c:pt>
                <c:pt idx="26">
                  <c:v>5.88</c:v>
                </c:pt>
                <c:pt idx="27">
                  <c:v>6.45</c:v>
                </c:pt>
                <c:pt idx="28">
                  <c:v>11.76</c:v>
                </c:pt>
                <c:pt idx="29">
                  <c:v>4.3499999999999996</c:v>
                </c:pt>
                <c:pt idx="30">
                  <c:v>6.9</c:v>
                </c:pt>
                <c:pt idx="31">
                  <c:v>13.33</c:v>
                </c:pt>
                <c:pt idx="32">
                  <c:v>10</c:v>
                </c:pt>
                <c:pt idx="33">
                  <c:v>11.54</c:v>
                </c:pt>
                <c:pt idx="34">
                  <c:v>8.33</c:v>
                </c:pt>
                <c:pt idx="35">
                  <c:v>5.71</c:v>
                </c:pt>
                <c:pt idx="36">
                  <c:v>6.67</c:v>
                </c:pt>
                <c:pt idx="37">
                  <c:v>3.23</c:v>
                </c:pt>
                <c:pt idx="38">
                  <c:v>17.649999999999999</c:v>
                </c:pt>
                <c:pt idx="39">
                  <c:v>0</c:v>
                </c:pt>
                <c:pt idx="40">
                  <c:v>19.350000000000001</c:v>
                </c:pt>
                <c:pt idx="41">
                  <c:v>10</c:v>
                </c:pt>
                <c:pt idx="42">
                  <c:v>0</c:v>
                </c:pt>
                <c:pt idx="43">
                  <c:v>10</c:v>
                </c:pt>
                <c:pt idx="44">
                  <c:v>13.51</c:v>
                </c:pt>
                <c:pt idx="45">
                  <c:v>5.56</c:v>
                </c:pt>
                <c:pt idx="46">
                  <c:v>5.88</c:v>
                </c:pt>
                <c:pt idx="47">
                  <c:v>8.57</c:v>
                </c:pt>
                <c:pt idx="48">
                  <c:v>7.69</c:v>
                </c:pt>
                <c:pt idx="49">
                  <c:v>2.44</c:v>
                </c:pt>
                <c:pt idx="50">
                  <c:v>10.26</c:v>
                </c:pt>
                <c:pt idx="51">
                  <c:v>7.5</c:v>
                </c:pt>
                <c:pt idx="52">
                  <c:v>17.5</c:v>
                </c:pt>
                <c:pt idx="53">
                  <c:v>10.26</c:v>
                </c:pt>
                <c:pt idx="54">
                  <c:v>5.26</c:v>
                </c:pt>
                <c:pt idx="55">
                  <c:v>5.13</c:v>
                </c:pt>
                <c:pt idx="56">
                  <c:v>9.68</c:v>
                </c:pt>
                <c:pt idx="57">
                  <c:v>2.63</c:v>
                </c:pt>
                <c:pt idx="58">
                  <c:v>5.41</c:v>
                </c:pt>
                <c:pt idx="59">
                  <c:v>5.71</c:v>
                </c:pt>
                <c:pt idx="60">
                  <c:v>6.25</c:v>
                </c:pt>
                <c:pt idx="61">
                  <c:v>13.51</c:v>
                </c:pt>
                <c:pt idx="62">
                  <c:v>2.86</c:v>
                </c:pt>
                <c:pt idx="63">
                  <c:v>14.29</c:v>
                </c:pt>
                <c:pt idx="64">
                  <c:v>2.94</c:v>
                </c:pt>
                <c:pt idx="65">
                  <c:v>2.63</c:v>
                </c:pt>
                <c:pt idx="66">
                  <c:v>2.86</c:v>
                </c:pt>
                <c:pt idx="67">
                  <c:v>6.06</c:v>
                </c:pt>
                <c:pt idx="68">
                  <c:v>8.82</c:v>
                </c:pt>
                <c:pt idx="69">
                  <c:v>14.29</c:v>
                </c:pt>
                <c:pt idx="70">
                  <c:v>8.82</c:v>
                </c:pt>
                <c:pt idx="71">
                  <c:v>2.38</c:v>
                </c:pt>
                <c:pt idx="72">
                  <c:v>3.33</c:v>
                </c:pt>
                <c:pt idx="73">
                  <c:v>0</c:v>
                </c:pt>
                <c:pt idx="74">
                  <c:v>7.5</c:v>
                </c:pt>
                <c:pt idx="75">
                  <c:v>0</c:v>
                </c:pt>
                <c:pt idx="76">
                  <c:v>6.45</c:v>
                </c:pt>
                <c:pt idx="77">
                  <c:v>2.33</c:v>
                </c:pt>
                <c:pt idx="78">
                  <c:v>0</c:v>
                </c:pt>
                <c:pt idx="79">
                  <c:v>0</c:v>
                </c:pt>
                <c:pt idx="80">
                  <c:v>0</c:v>
                </c:pt>
                <c:pt idx="81">
                  <c:v>3.13</c:v>
                </c:pt>
                <c:pt idx="82">
                  <c:v>0</c:v>
                </c:pt>
                <c:pt idx="83">
                  <c:v>0</c:v>
                </c:pt>
                <c:pt idx="84">
                  <c:v>3.33</c:v>
                </c:pt>
                <c:pt idx="85">
                  <c:v>2.33</c:v>
                </c:pt>
                <c:pt idx="86">
                  <c:v>0</c:v>
                </c:pt>
                <c:pt idx="87">
                  <c:v>11.11</c:v>
                </c:pt>
                <c:pt idx="88">
                  <c:v>3.23</c:v>
                </c:pt>
                <c:pt idx="89">
                  <c:v>9.76</c:v>
                </c:pt>
                <c:pt idx="90">
                  <c:v>2.94</c:v>
                </c:pt>
                <c:pt idx="91">
                  <c:v>5.88</c:v>
                </c:pt>
                <c:pt idx="92">
                  <c:v>10.81</c:v>
                </c:pt>
                <c:pt idx="93">
                  <c:v>0</c:v>
                </c:pt>
                <c:pt idx="94">
                  <c:v>0</c:v>
                </c:pt>
                <c:pt idx="95">
                  <c:v>0</c:v>
                </c:pt>
                <c:pt idx="96">
                  <c:v>0</c:v>
                </c:pt>
                <c:pt idx="97">
                  <c:v>2.56</c:v>
                </c:pt>
                <c:pt idx="98">
                  <c:v>3.03</c:v>
                </c:pt>
                <c:pt idx="99">
                  <c:v>2.86</c:v>
                </c:pt>
                <c:pt idx="100">
                  <c:v>0</c:v>
                </c:pt>
                <c:pt idx="101">
                  <c:v>0</c:v>
                </c:pt>
                <c:pt idx="102">
                  <c:v>0</c:v>
                </c:pt>
                <c:pt idx="103">
                  <c:v>0</c:v>
                </c:pt>
                <c:pt idx="104">
                  <c:v>0</c:v>
                </c:pt>
                <c:pt idx="105">
                  <c:v>0</c:v>
                </c:pt>
                <c:pt idx="106">
                  <c:v>2.78</c:v>
                </c:pt>
                <c:pt idx="107">
                  <c:v>0</c:v>
                </c:pt>
                <c:pt idx="108">
                  <c:v>0</c:v>
                </c:pt>
                <c:pt idx="109">
                  <c:v>2.78</c:v>
                </c:pt>
                <c:pt idx="110">
                  <c:v>0</c:v>
                </c:pt>
                <c:pt idx="111">
                  <c:v>0</c:v>
                </c:pt>
                <c:pt idx="112">
                  <c:v>5.13</c:v>
                </c:pt>
                <c:pt idx="113">
                  <c:v>0</c:v>
                </c:pt>
                <c:pt idx="114">
                  <c:v>3.13</c:v>
                </c:pt>
                <c:pt idx="115">
                  <c:v>2.78</c:v>
                </c:pt>
                <c:pt idx="116">
                  <c:v>0</c:v>
                </c:pt>
                <c:pt idx="117">
                  <c:v>0</c:v>
                </c:pt>
                <c:pt idx="118">
                  <c:v>0</c:v>
                </c:pt>
                <c:pt idx="119">
                  <c:v>21.62</c:v>
                </c:pt>
                <c:pt idx="120">
                  <c:v>17.14</c:v>
                </c:pt>
                <c:pt idx="121">
                  <c:v>28.95</c:v>
                </c:pt>
                <c:pt idx="122">
                  <c:v>2.63</c:v>
                </c:pt>
                <c:pt idx="123">
                  <c:v>17.95</c:v>
                </c:pt>
                <c:pt idx="124">
                  <c:v>0</c:v>
                </c:pt>
                <c:pt idx="125">
                  <c:v>0</c:v>
                </c:pt>
                <c:pt idx="126">
                  <c:v>0</c:v>
                </c:pt>
                <c:pt idx="127">
                  <c:v>3.03</c:v>
                </c:pt>
                <c:pt idx="128">
                  <c:v>0</c:v>
                </c:pt>
                <c:pt idx="129">
                  <c:v>0</c:v>
                </c:pt>
                <c:pt idx="130">
                  <c:v>0</c:v>
                </c:pt>
                <c:pt idx="131">
                  <c:v>0</c:v>
                </c:pt>
                <c:pt idx="132">
                  <c:v>0</c:v>
                </c:pt>
                <c:pt idx="133">
                  <c:v>0</c:v>
                </c:pt>
                <c:pt idx="134">
                  <c:v>2.7</c:v>
                </c:pt>
                <c:pt idx="135">
                  <c:v>0</c:v>
                </c:pt>
                <c:pt idx="136">
                  <c:v>0</c:v>
                </c:pt>
                <c:pt idx="137">
                  <c:v>0</c:v>
                </c:pt>
                <c:pt idx="138">
                  <c:v>0</c:v>
                </c:pt>
                <c:pt idx="139">
                  <c:v>11.76</c:v>
                </c:pt>
                <c:pt idx="140">
                  <c:v>5.56</c:v>
                </c:pt>
                <c:pt idx="141">
                  <c:v>0</c:v>
                </c:pt>
                <c:pt idx="142">
                  <c:v>9.09</c:v>
                </c:pt>
                <c:pt idx="143">
                  <c:v>8.33</c:v>
                </c:pt>
                <c:pt idx="144">
                  <c:v>0</c:v>
                </c:pt>
                <c:pt idx="145">
                  <c:v>6.06</c:v>
                </c:pt>
                <c:pt idx="146">
                  <c:v>12.5</c:v>
                </c:pt>
                <c:pt idx="147">
                  <c:v>3.45</c:v>
                </c:pt>
                <c:pt idx="148">
                  <c:v>11.11</c:v>
                </c:pt>
                <c:pt idx="149">
                  <c:v>3.85</c:v>
                </c:pt>
                <c:pt idx="150">
                  <c:v>7.69</c:v>
                </c:pt>
                <c:pt idx="151">
                  <c:v>0</c:v>
                </c:pt>
                <c:pt idx="152">
                  <c:v>8.33</c:v>
                </c:pt>
                <c:pt idx="153">
                  <c:v>8.6999999999999993</c:v>
                </c:pt>
                <c:pt idx="154">
                  <c:v>9.52</c:v>
                </c:pt>
                <c:pt idx="155">
                  <c:v>7.14</c:v>
                </c:pt>
                <c:pt idx="156">
                  <c:v>0</c:v>
                </c:pt>
                <c:pt idx="157">
                  <c:v>8.57</c:v>
                </c:pt>
                <c:pt idx="158">
                  <c:v>11.43</c:v>
                </c:pt>
                <c:pt idx="159">
                  <c:v>17.95</c:v>
                </c:pt>
                <c:pt idx="160">
                  <c:v>0</c:v>
                </c:pt>
                <c:pt idx="161">
                  <c:v>13.89</c:v>
                </c:pt>
                <c:pt idx="162">
                  <c:v>10.71</c:v>
                </c:pt>
                <c:pt idx="163">
                  <c:v>25</c:v>
                </c:pt>
                <c:pt idx="164">
                  <c:v>20.69</c:v>
                </c:pt>
                <c:pt idx="165">
                  <c:v>3.45</c:v>
                </c:pt>
                <c:pt idx="166">
                  <c:v>9.09</c:v>
                </c:pt>
                <c:pt idx="167">
                  <c:v>3.45</c:v>
                </c:pt>
                <c:pt idx="168">
                  <c:v>16.670000000000002</c:v>
                </c:pt>
                <c:pt idx="169">
                  <c:v>9.09</c:v>
                </c:pt>
                <c:pt idx="170">
                  <c:v>5.26</c:v>
                </c:pt>
                <c:pt idx="171">
                  <c:v>5</c:v>
                </c:pt>
                <c:pt idx="172">
                  <c:v>3.45</c:v>
                </c:pt>
                <c:pt idx="173">
                  <c:v>0</c:v>
                </c:pt>
                <c:pt idx="174">
                  <c:v>3.23</c:v>
                </c:pt>
                <c:pt idx="175">
                  <c:v>0</c:v>
                </c:pt>
                <c:pt idx="176">
                  <c:v>5.88</c:v>
                </c:pt>
                <c:pt idx="177">
                  <c:v>2.94</c:v>
                </c:pt>
                <c:pt idx="178">
                  <c:v>8.33</c:v>
                </c:pt>
                <c:pt idx="179">
                  <c:v>0</c:v>
                </c:pt>
                <c:pt idx="180">
                  <c:v>11.11</c:v>
                </c:pt>
                <c:pt idx="181">
                  <c:v>8.11</c:v>
                </c:pt>
                <c:pt idx="182">
                  <c:v>0</c:v>
                </c:pt>
                <c:pt idx="183">
                  <c:v>4.17</c:v>
                </c:pt>
                <c:pt idx="184">
                  <c:v>2.44</c:v>
                </c:pt>
                <c:pt idx="185">
                  <c:v>2.33</c:v>
                </c:pt>
                <c:pt idx="186">
                  <c:v>7.14</c:v>
                </c:pt>
                <c:pt idx="187">
                  <c:v>5.26</c:v>
                </c:pt>
                <c:pt idx="188">
                  <c:v>0</c:v>
                </c:pt>
                <c:pt idx="189">
                  <c:v>2.56</c:v>
                </c:pt>
                <c:pt idx="190">
                  <c:v>0</c:v>
                </c:pt>
                <c:pt idx="191">
                  <c:v>2.5</c:v>
                </c:pt>
                <c:pt idx="192">
                  <c:v>6.9</c:v>
                </c:pt>
                <c:pt idx="193">
                  <c:v>4.88</c:v>
                </c:pt>
                <c:pt idx="194">
                  <c:v>4</c:v>
                </c:pt>
                <c:pt idx="195">
                  <c:v>0</c:v>
                </c:pt>
                <c:pt idx="196">
                  <c:v>4</c:v>
                </c:pt>
                <c:pt idx="197">
                  <c:v>6.06</c:v>
                </c:pt>
                <c:pt idx="198">
                  <c:v>0</c:v>
                </c:pt>
                <c:pt idx="199">
                  <c:v>8</c:v>
                </c:pt>
                <c:pt idx="200">
                  <c:v>9.3800000000000008</c:v>
                </c:pt>
                <c:pt idx="201">
                  <c:v>0</c:v>
                </c:pt>
                <c:pt idx="202">
                  <c:v>3.23</c:v>
                </c:pt>
                <c:pt idx="203">
                  <c:v>0</c:v>
                </c:pt>
                <c:pt idx="204">
                  <c:v>12.12</c:v>
                </c:pt>
                <c:pt idx="205">
                  <c:v>8.11</c:v>
                </c:pt>
                <c:pt idx="206">
                  <c:v>11.11</c:v>
                </c:pt>
                <c:pt idx="207">
                  <c:v>2.78</c:v>
                </c:pt>
                <c:pt idx="208">
                  <c:v>0</c:v>
                </c:pt>
                <c:pt idx="209">
                  <c:v>0</c:v>
                </c:pt>
                <c:pt idx="210">
                  <c:v>5</c:v>
                </c:pt>
                <c:pt idx="211">
                  <c:v>11.11</c:v>
                </c:pt>
                <c:pt idx="212">
                  <c:v>6.9</c:v>
                </c:pt>
                <c:pt idx="213">
                  <c:v>8.57</c:v>
                </c:pt>
                <c:pt idx="214">
                  <c:v>2.94</c:v>
                </c:pt>
                <c:pt idx="215">
                  <c:v>0</c:v>
                </c:pt>
                <c:pt idx="216">
                  <c:v>11.11</c:v>
                </c:pt>
                <c:pt idx="217">
                  <c:v>0</c:v>
                </c:pt>
                <c:pt idx="218">
                  <c:v>0</c:v>
                </c:pt>
                <c:pt idx="219">
                  <c:v>6.67</c:v>
                </c:pt>
                <c:pt idx="220">
                  <c:v>0</c:v>
                </c:pt>
                <c:pt idx="221">
                  <c:v>0</c:v>
                </c:pt>
                <c:pt idx="222">
                  <c:v>2.78</c:v>
                </c:pt>
                <c:pt idx="223">
                  <c:v>0</c:v>
                </c:pt>
                <c:pt idx="224">
                  <c:v>2.94</c:v>
                </c:pt>
                <c:pt idx="225">
                  <c:v>0</c:v>
                </c:pt>
                <c:pt idx="226">
                  <c:v>2.86</c:v>
                </c:pt>
                <c:pt idx="227">
                  <c:v>0</c:v>
                </c:pt>
                <c:pt idx="228">
                  <c:v>0</c:v>
                </c:pt>
                <c:pt idx="229">
                  <c:v>0</c:v>
                </c:pt>
                <c:pt idx="230">
                  <c:v>0</c:v>
                </c:pt>
                <c:pt idx="231">
                  <c:v>0</c:v>
                </c:pt>
                <c:pt idx="232">
                  <c:v>0</c:v>
                </c:pt>
                <c:pt idx="233">
                  <c:v>0</c:v>
                </c:pt>
                <c:pt idx="234">
                  <c:v>0</c:v>
                </c:pt>
                <c:pt idx="235">
                  <c:v>0</c:v>
                </c:pt>
                <c:pt idx="236">
                  <c:v>0</c:v>
                </c:pt>
                <c:pt idx="237">
                  <c:v>0</c:v>
                </c:pt>
                <c:pt idx="238">
                  <c:v>7.14</c:v>
                </c:pt>
                <c:pt idx="239">
                  <c:v>2.94</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2.56</c:v>
                </c:pt>
                <c:pt idx="258">
                  <c:v>2.5</c:v>
                </c:pt>
                <c:pt idx="259">
                  <c:v>2.5</c:v>
                </c:pt>
                <c:pt idx="260">
                  <c:v>0</c:v>
                </c:pt>
                <c:pt idx="261">
                  <c:v>4.88</c:v>
                </c:pt>
                <c:pt idx="262">
                  <c:v>0</c:v>
                </c:pt>
                <c:pt idx="263">
                  <c:v>0</c:v>
                </c:pt>
                <c:pt idx="264">
                  <c:v>0</c:v>
                </c:pt>
                <c:pt idx="265">
                  <c:v>0</c:v>
                </c:pt>
                <c:pt idx="266">
                  <c:v>0</c:v>
                </c:pt>
                <c:pt idx="267">
                  <c:v>0</c:v>
                </c:pt>
                <c:pt idx="268">
                  <c:v>0</c:v>
                </c:pt>
                <c:pt idx="269">
                  <c:v>2.5</c:v>
                </c:pt>
                <c:pt idx="270">
                  <c:v>0</c:v>
                </c:pt>
                <c:pt idx="271">
                  <c:v>0</c:v>
                </c:pt>
                <c:pt idx="272">
                  <c:v>2.56</c:v>
                </c:pt>
                <c:pt idx="273">
                  <c:v>0</c:v>
                </c:pt>
                <c:pt idx="274">
                  <c:v>0</c:v>
                </c:pt>
                <c:pt idx="275">
                  <c:v>0</c:v>
                </c:pt>
                <c:pt idx="276">
                  <c:v>0</c:v>
                </c:pt>
                <c:pt idx="277">
                  <c:v>0</c:v>
                </c:pt>
                <c:pt idx="278">
                  <c:v>0</c:v>
                </c:pt>
                <c:pt idx="279">
                  <c:v>0</c:v>
                </c:pt>
                <c:pt idx="280">
                  <c:v>0</c:v>
                </c:pt>
                <c:pt idx="281">
                  <c:v>2.78</c:v>
                </c:pt>
                <c:pt idx="282">
                  <c:v>0</c:v>
                </c:pt>
                <c:pt idx="283">
                  <c:v>2.78</c:v>
                </c:pt>
                <c:pt idx="284">
                  <c:v>0</c:v>
                </c:pt>
                <c:pt idx="285">
                  <c:v>0</c:v>
                </c:pt>
                <c:pt idx="286">
                  <c:v>0</c:v>
                </c:pt>
                <c:pt idx="287">
                  <c:v>0</c:v>
                </c:pt>
                <c:pt idx="288">
                  <c:v>0</c:v>
                </c:pt>
                <c:pt idx="289">
                  <c:v>0</c:v>
                </c:pt>
                <c:pt idx="290">
                  <c:v>0</c:v>
                </c:pt>
                <c:pt idx="291">
                  <c:v>0</c:v>
                </c:pt>
              </c:numCache>
              <c:extLst xmlns:c15="http://schemas.microsoft.com/office/drawing/2012/chart"/>
            </c:numRef>
          </c:xVal>
          <c:yVal>
            <c:numRef>
              <c:f>sheet16!$H$3:$H$294</c:f>
              <c:numCache>
                <c:formatCode>General</c:formatCode>
                <c:ptCount val="292"/>
                <c:pt idx="217">
                  <c:v>63.33</c:v>
                </c:pt>
                <c:pt idx="218">
                  <c:v>55.88</c:v>
                </c:pt>
                <c:pt idx="219">
                  <c:v>40</c:v>
                </c:pt>
                <c:pt idx="220">
                  <c:v>51.52</c:v>
                </c:pt>
                <c:pt idx="221">
                  <c:v>40.909999999999997</c:v>
                </c:pt>
                <c:pt idx="222">
                  <c:v>38.89</c:v>
                </c:pt>
                <c:pt idx="223">
                  <c:v>52.94</c:v>
                </c:pt>
                <c:pt idx="224">
                  <c:v>44.12</c:v>
                </c:pt>
                <c:pt idx="225">
                  <c:v>40</c:v>
                </c:pt>
                <c:pt idx="226">
                  <c:v>40</c:v>
                </c:pt>
                <c:pt idx="227">
                  <c:v>25</c:v>
                </c:pt>
                <c:pt idx="228">
                  <c:v>62.5</c:v>
                </c:pt>
                <c:pt idx="229">
                  <c:v>13.33</c:v>
                </c:pt>
                <c:pt idx="230">
                  <c:v>28.95</c:v>
                </c:pt>
                <c:pt idx="231">
                  <c:v>48.28</c:v>
                </c:pt>
                <c:pt idx="232">
                  <c:v>48.48</c:v>
                </c:pt>
                <c:pt idx="233">
                  <c:v>17.14</c:v>
                </c:pt>
                <c:pt idx="234">
                  <c:v>44.74</c:v>
                </c:pt>
                <c:pt idx="235">
                  <c:v>65</c:v>
                </c:pt>
                <c:pt idx="236">
                  <c:v>38.46</c:v>
                </c:pt>
                <c:pt idx="237">
                  <c:v>59.46</c:v>
                </c:pt>
                <c:pt idx="238">
                  <c:v>50</c:v>
                </c:pt>
                <c:pt idx="239">
                  <c:v>29.41</c:v>
                </c:pt>
                <c:pt idx="240">
                  <c:v>32.43</c:v>
                </c:pt>
                <c:pt idx="241">
                  <c:v>31.43</c:v>
                </c:pt>
                <c:pt idx="242">
                  <c:v>51.35</c:v>
                </c:pt>
                <c:pt idx="243">
                  <c:v>43.9</c:v>
                </c:pt>
                <c:pt idx="244">
                  <c:v>46.67</c:v>
                </c:pt>
                <c:pt idx="245">
                  <c:v>47.06</c:v>
                </c:pt>
                <c:pt idx="246">
                  <c:v>52</c:v>
                </c:pt>
                <c:pt idx="247">
                  <c:v>58.97</c:v>
                </c:pt>
                <c:pt idx="248">
                  <c:v>77.14</c:v>
                </c:pt>
                <c:pt idx="249">
                  <c:v>80</c:v>
                </c:pt>
                <c:pt idx="250">
                  <c:v>65.790000000000006</c:v>
                </c:pt>
                <c:pt idx="251">
                  <c:v>51.22</c:v>
                </c:pt>
                <c:pt idx="252">
                  <c:v>41.03</c:v>
                </c:pt>
                <c:pt idx="253">
                  <c:v>55.81</c:v>
                </c:pt>
                <c:pt idx="254">
                  <c:v>63.41</c:v>
                </c:pt>
                <c:pt idx="255">
                  <c:v>50</c:v>
                </c:pt>
                <c:pt idx="256">
                  <c:v>48.72</c:v>
                </c:pt>
                <c:pt idx="257">
                  <c:v>66.67</c:v>
                </c:pt>
                <c:pt idx="258">
                  <c:v>72.5</c:v>
                </c:pt>
                <c:pt idx="259">
                  <c:v>35</c:v>
                </c:pt>
                <c:pt idx="260">
                  <c:v>62.79</c:v>
                </c:pt>
                <c:pt idx="261">
                  <c:v>36.590000000000003</c:v>
                </c:pt>
                <c:pt idx="262">
                  <c:v>60.98</c:v>
                </c:pt>
                <c:pt idx="263">
                  <c:v>30.77</c:v>
                </c:pt>
                <c:pt idx="264">
                  <c:v>71.430000000000007</c:v>
                </c:pt>
                <c:pt idx="265">
                  <c:v>66.67</c:v>
                </c:pt>
                <c:pt idx="266">
                  <c:v>72.09</c:v>
                </c:pt>
                <c:pt idx="267">
                  <c:v>64.86</c:v>
                </c:pt>
                <c:pt idx="268">
                  <c:v>60.47</c:v>
                </c:pt>
                <c:pt idx="269">
                  <c:v>75</c:v>
                </c:pt>
                <c:pt idx="270">
                  <c:v>70.73</c:v>
                </c:pt>
                <c:pt idx="271">
                  <c:v>71.430000000000007</c:v>
                </c:pt>
                <c:pt idx="272">
                  <c:v>58.97</c:v>
                </c:pt>
                <c:pt idx="273">
                  <c:v>50</c:v>
                </c:pt>
                <c:pt idx="274">
                  <c:v>59.52</c:v>
                </c:pt>
                <c:pt idx="275">
                  <c:v>51.28</c:v>
                </c:pt>
                <c:pt idx="276">
                  <c:v>76</c:v>
                </c:pt>
                <c:pt idx="277">
                  <c:v>62.16</c:v>
                </c:pt>
                <c:pt idx="278">
                  <c:v>61.54</c:v>
                </c:pt>
                <c:pt idx="279">
                  <c:v>44.44</c:v>
                </c:pt>
                <c:pt idx="280">
                  <c:v>34.21</c:v>
                </c:pt>
                <c:pt idx="281">
                  <c:v>27.78</c:v>
                </c:pt>
                <c:pt idx="282">
                  <c:v>65.12</c:v>
                </c:pt>
                <c:pt idx="283">
                  <c:v>50</c:v>
                </c:pt>
                <c:pt idx="284">
                  <c:v>37.5</c:v>
                </c:pt>
                <c:pt idx="285">
                  <c:v>41.94</c:v>
                </c:pt>
                <c:pt idx="286">
                  <c:v>53.57</c:v>
                </c:pt>
                <c:pt idx="287">
                  <c:v>70.97</c:v>
                </c:pt>
                <c:pt idx="288">
                  <c:v>72.5</c:v>
                </c:pt>
                <c:pt idx="289">
                  <c:v>47.06</c:v>
                </c:pt>
                <c:pt idx="290">
                  <c:v>65.52</c:v>
                </c:pt>
                <c:pt idx="291">
                  <c:v>57.14</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FA70-4849-8409-EDAA166B3CF4}"/>
            </c:ext>
          </c:extLst>
        </c:ser>
        <c:dLbls>
          <c:showLegendKey val="0"/>
          <c:showVal val="0"/>
          <c:showCatName val="0"/>
          <c:showSerName val="0"/>
          <c:showPercent val="0"/>
          <c:showBubbleSize val="0"/>
        </c:dLbls>
        <c:axId val="1148595504"/>
        <c:axId val="1148593008"/>
        <c:extLst>
          <c:ext xmlns:c15="http://schemas.microsoft.com/office/drawing/2012/chart" uri="{02D57815-91ED-43cb-92C2-25804820EDAC}">
            <c15:filteredScatterSeries>
              <c15:ser>
                <c:idx val="0"/>
                <c:order val="0"/>
                <c:tx>
                  <c:v>No education: NFHS 2015-16</c:v>
                </c:tx>
                <c:spPr>
                  <a:ln w="19050" cap="rnd">
                    <a:noFill/>
                    <a:round/>
                  </a:ln>
                  <a:effectLst/>
                </c:spPr>
                <c:marker>
                  <c:symbol val="circle"/>
                  <c:size val="10"/>
                  <c:spPr>
                    <a:solidFill>
                      <a:schemeClr val="accent1">
                        <a:lumMod val="20000"/>
                        <a:lumOff val="80000"/>
                      </a:schemeClr>
                    </a:solidFill>
                    <a:ln w="9525">
                      <a:solidFill>
                        <a:schemeClr val="accent1">
                          <a:lumMod val="20000"/>
                          <a:lumOff val="80000"/>
                        </a:schemeClr>
                      </a:solidFill>
                    </a:ln>
                    <a:effectLst/>
                  </c:spPr>
                </c:marker>
                <c:xVal>
                  <c:numRef>
                    <c:extLst>
                      <c:ext uri="{02D57815-91ED-43cb-92C2-25804820EDAC}">
                        <c15:formulaRef>
                          <c15:sqref>sheet16!$A$3:$A$294</c15:sqref>
                        </c15:formulaRef>
                      </c:ext>
                    </c:extLst>
                    <c:numCache>
                      <c:formatCode>General</c:formatCode>
                      <c:ptCount val="292"/>
                      <c:pt idx="0">
                        <c:v>12.5</c:v>
                      </c:pt>
                      <c:pt idx="1">
                        <c:v>4</c:v>
                      </c:pt>
                      <c:pt idx="2">
                        <c:v>9.68</c:v>
                      </c:pt>
                      <c:pt idx="3">
                        <c:v>2.38</c:v>
                      </c:pt>
                      <c:pt idx="4">
                        <c:v>0</c:v>
                      </c:pt>
                      <c:pt idx="5">
                        <c:v>3.33</c:v>
                      </c:pt>
                      <c:pt idx="6">
                        <c:v>11.11</c:v>
                      </c:pt>
                      <c:pt idx="7">
                        <c:v>6.9</c:v>
                      </c:pt>
                      <c:pt idx="8">
                        <c:v>13.51</c:v>
                      </c:pt>
                      <c:pt idx="9">
                        <c:v>19.440000000000001</c:v>
                      </c:pt>
                      <c:pt idx="10">
                        <c:v>6.25</c:v>
                      </c:pt>
                      <c:pt idx="11">
                        <c:v>7.14</c:v>
                      </c:pt>
                      <c:pt idx="12">
                        <c:v>0</c:v>
                      </c:pt>
                      <c:pt idx="13">
                        <c:v>7.41</c:v>
                      </c:pt>
                      <c:pt idx="14">
                        <c:v>2.38</c:v>
                      </c:pt>
                      <c:pt idx="15">
                        <c:v>15</c:v>
                      </c:pt>
                      <c:pt idx="16">
                        <c:v>14.29</c:v>
                      </c:pt>
                      <c:pt idx="17">
                        <c:v>2.86</c:v>
                      </c:pt>
                      <c:pt idx="18">
                        <c:v>7.32</c:v>
                      </c:pt>
                      <c:pt idx="19">
                        <c:v>0</c:v>
                      </c:pt>
                      <c:pt idx="20">
                        <c:v>14.71</c:v>
                      </c:pt>
                      <c:pt idx="21">
                        <c:v>13.51</c:v>
                      </c:pt>
                      <c:pt idx="22">
                        <c:v>8.82</c:v>
                      </c:pt>
                      <c:pt idx="23">
                        <c:v>8.33</c:v>
                      </c:pt>
                      <c:pt idx="24">
                        <c:v>9.68</c:v>
                      </c:pt>
                      <c:pt idx="25">
                        <c:v>14.71</c:v>
                      </c:pt>
                      <c:pt idx="26">
                        <c:v>5.88</c:v>
                      </c:pt>
                      <c:pt idx="27">
                        <c:v>6.45</c:v>
                      </c:pt>
                      <c:pt idx="28">
                        <c:v>11.76</c:v>
                      </c:pt>
                      <c:pt idx="29">
                        <c:v>4.3499999999999996</c:v>
                      </c:pt>
                      <c:pt idx="30">
                        <c:v>6.9</c:v>
                      </c:pt>
                      <c:pt idx="31">
                        <c:v>13.33</c:v>
                      </c:pt>
                      <c:pt idx="32">
                        <c:v>10</c:v>
                      </c:pt>
                      <c:pt idx="33">
                        <c:v>11.54</c:v>
                      </c:pt>
                      <c:pt idx="34">
                        <c:v>8.33</c:v>
                      </c:pt>
                      <c:pt idx="35">
                        <c:v>5.71</c:v>
                      </c:pt>
                      <c:pt idx="36">
                        <c:v>6.67</c:v>
                      </c:pt>
                      <c:pt idx="37">
                        <c:v>3.23</c:v>
                      </c:pt>
                      <c:pt idx="38">
                        <c:v>17.649999999999999</c:v>
                      </c:pt>
                      <c:pt idx="39">
                        <c:v>0</c:v>
                      </c:pt>
                      <c:pt idx="40">
                        <c:v>19.350000000000001</c:v>
                      </c:pt>
                      <c:pt idx="41">
                        <c:v>10</c:v>
                      </c:pt>
                      <c:pt idx="42">
                        <c:v>0</c:v>
                      </c:pt>
                      <c:pt idx="43">
                        <c:v>10</c:v>
                      </c:pt>
                      <c:pt idx="44">
                        <c:v>13.51</c:v>
                      </c:pt>
                      <c:pt idx="45">
                        <c:v>5.56</c:v>
                      </c:pt>
                      <c:pt idx="46">
                        <c:v>5.88</c:v>
                      </c:pt>
                      <c:pt idx="47">
                        <c:v>8.57</c:v>
                      </c:pt>
                      <c:pt idx="48">
                        <c:v>7.69</c:v>
                      </c:pt>
                      <c:pt idx="49">
                        <c:v>2.44</c:v>
                      </c:pt>
                      <c:pt idx="50">
                        <c:v>10.26</c:v>
                      </c:pt>
                      <c:pt idx="51">
                        <c:v>7.5</c:v>
                      </c:pt>
                      <c:pt idx="52">
                        <c:v>17.5</c:v>
                      </c:pt>
                      <c:pt idx="53">
                        <c:v>10.26</c:v>
                      </c:pt>
                      <c:pt idx="54">
                        <c:v>5.26</c:v>
                      </c:pt>
                      <c:pt idx="55">
                        <c:v>5.13</c:v>
                      </c:pt>
                      <c:pt idx="56">
                        <c:v>9.68</c:v>
                      </c:pt>
                      <c:pt idx="57">
                        <c:v>2.63</c:v>
                      </c:pt>
                      <c:pt idx="58">
                        <c:v>5.41</c:v>
                      </c:pt>
                      <c:pt idx="59">
                        <c:v>5.71</c:v>
                      </c:pt>
                      <c:pt idx="60">
                        <c:v>6.25</c:v>
                      </c:pt>
                      <c:pt idx="61">
                        <c:v>13.51</c:v>
                      </c:pt>
                      <c:pt idx="62">
                        <c:v>2.86</c:v>
                      </c:pt>
                      <c:pt idx="63">
                        <c:v>14.29</c:v>
                      </c:pt>
                      <c:pt idx="64">
                        <c:v>2.94</c:v>
                      </c:pt>
                      <c:pt idx="65">
                        <c:v>2.63</c:v>
                      </c:pt>
                      <c:pt idx="66">
                        <c:v>2.86</c:v>
                      </c:pt>
                      <c:pt idx="67">
                        <c:v>6.06</c:v>
                      </c:pt>
                      <c:pt idx="68">
                        <c:v>8.82</c:v>
                      </c:pt>
                      <c:pt idx="69">
                        <c:v>14.29</c:v>
                      </c:pt>
                      <c:pt idx="70">
                        <c:v>8.82</c:v>
                      </c:pt>
                      <c:pt idx="71">
                        <c:v>2.38</c:v>
                      </c:pt>
                      <c:pt idx="72">
                        <c:v>3.33</c:v>
                      </c:pt>
                      <c:pt idx="73">
                        <c:v>0</c:v>
                      </c:pt>
                      <c:pt idx="74">
                        <c:v>7.5</c:v>
                      </c:pt>
                      <c:pt idx="75">
                        <c:v>0</c:v>
                      </c:pt>
                      <c:pt idx="76">
                        <c:v>6.45</c:v>
                      </c:pt>
                      <c:pt idx="77">
                        <c:v>2.33</c:v>
                      </c:pt>
                      <c:pt idx="78">
                        <c:v>0</c:v>
                      </c:pt>
                      <c:pt idx="79">
                        <c:v>0</c:v>
                      </c:pt>
                      <c:pt idx="80">
                        <c:v>0</c:v>
                      </c:pt>
                      <c:pt idx="81">
                        <c:v>3.13</c:v>
                      </c:pt>
                      <c:pt idx="82">
                        <c:v>0</c:v>
                      </c:pt>
                      <c:pt idx="83">
                        <c:v>0</c:v>
                      </c:pt>
                      <c:pt idx="84">
                        <c:v>3.33</c:v>
                      </c:pt>
                      <c:pt idx="85">
                        <c:v>2.33</c:v>
                      </c:pt>
                      <c:pt idx="86">
                        <c:v>0</c:v>
                      </c:pt>
                      <c:pt idx="87">
                        <c:v>11.11</c:v>
                      </c:pt>
                      <c:pt idx="88">
                        <c:v>3.23</c:v>
                      </c:pt>
                      <c:pt idx="89">
                        <c:v>9.76</c:v>
                      </c:pt>
                      <c:pt idx="90">
                        <c:v>2.94</c:v>
                      </c:pt>
                      <c:pt idx="91">
                        <c:v>5.88</c:v>
                      </c:pt>
                      <c:pt idx="92">
                        <c:v>10.81</c:v>
                      </c:pt>
                      <c:pt idx="93">
                        <c:v>0</c:v>
                      </c:pt>
                      <c:pt idx="94">
                        <c:v>0</c:v>
                      </c:pt>
                      <c:pt idx="95">
                        <c:v>0</c:v>
                      </c:pt>
                      <c:pt idx="96">
                        <c:v>0</c:v>
                      </c:pt>
                      <c:pt idx="97">
                        <c:v>2.56</c:v>
                      </c:pt>
                      <c:pt idx="98">
                        <c:v>3.03</c:v>
                      </c:pt>
                      <c:pt idx="99">
                        <c:v>2.86</c:v>
                      </c:pt>
                      <c:pt idx="100">
                        <c:v>0</c:v>
                      </c:pt>
                      <c:pt idx="101">
                        <c:v>0</c:v>
                      </c:pt>
                      <c:pt idx="102">
                        <c:v>0</c:v>
                      </c:pt>
                      <c:pt idx="103">
                        <c:v>0</c:v>
                      </c:pt>
                      <c:pt idx="104">
                        <c:v>0</c:v>
                      </c:pt>
                      <c:pt idx="105">
                        <c:v>0</c:v>
                      </c:pt>
                      <c:pt idx="106">
                        <c:v>2.78</c:v>
                      </c:pt>
                      <c:pt idx="107">
                        <c:v>0</c:v>
                      </c:pt>
                      <c:pt idx="108">
                        <c:v>0</c:v>
                      </c:pt>
                      <c:pt idx="109">
                        <c:v>2.78</c:v>
                      </c:pt>
                      <c:pt idx="110">
                        <c:v>0</c:v>
                      </c:pt>
                      <c:pt idx="111">
                        <c:v>0</c:v>
                      </c:pt>
                      <c:pt idx="112">
                        <c:v>5.13</c:v>
                      </c:pt>
                      <c:pt idx="113">
                        <c:v>0</c:v>
                      </c:pt>
                      <c:pt idx="114">
                        <c:v>3.13</c:v>
                      </c:pt>
                      <c:pt idx="115">
                        <c:v>2.78</c:v>
                      </c:pt>
                      <c:pt idx="116">
                        <c:v>0</c:v>
                      </c:pt>
                      <c:pt idx="117">
                        <c:v>0</c:v>
                      </c:pt>
                      <c:pt idx="118">
                        <c:v>0</c:v>
                      </c:pt>
                      <c:pt idx="119">
                        <c:v>21.62</c:v>
                      </c:pt>
                      <c:pt idx="120">
                        <c:v>17.14</c:v>
                      </c:pt>
                      <c:pt idx="121">
                        <c:v>28.95</c:v>
                      </c:pt>
                      <c:pt idx="122">
                        <c:v>2.63</c:v>
                      </c:pt>
                      <c:pt idx="123">
                        <c:v>17.95</c:v>
                      </c:pt>
                      <c:pt idx="124">
                        <c:v>0</c:v>
                      </c:pt>
                      <c:pt idx="125">
                        <c:v>0</c:v>
                      </c:pt>
                      <c:pt idx="126">
                        <c:v>0</c:v>
                      </c:pt>
                      <c:pt idx="127">
                        <c:v>3.03</c:v>
                      </c:pt>
                      <c:pt idx="128">
                        <c:v>0</c:v>
                      </c:pt>
                      <c:pt idx="129">
                        <c:v>0</c:v>
                      </c:pt>
                      <c:pt idx="130">
                        <c:v>0</c:v>
                      </c:pt>
                      <c:pt idx="131">
                        <c:v>0</c:v>
                      </c:pt>
                      <c:pt idx="132">
                        <c:v>0</c:v>
                      </c:pt>
                      <c:pt idx="133">
                        <c:v>0</c:v>
                      </c:pt>
                      <c:pt idx="134">
                        <c:v>2.7</c:v>
                      </c:pt>
                      <c:pt idx="135">
                        <c:v>0</c:v>
                      </c:pt>
                      <c:pt idx="136">
                        <c:v>0</c:v>
                      </c:pt>
                      <c:pt idx="137">
                        <c:v>0</c:v>
                      </c:pt>
                      <c:pt idx="138">
                        <c:v>0</c:v>
                      </c:pt>
                      <c:pt idx="139">
                        <c:v>11.76</c:v>
                      </c:pt>
                      <c:pt idx="140">
                        <c:v>5.56</c:v>
                      </c:pt>
                      <c:pt idx="141">
                        <c:v>0</c:v>
                      </c:pt>
                      <c:pt idx="142">
                        <c:v>9.09</c:v>
                      </c:pt>
                      <c:pt idx="143">
                        <c:v>8.33</c:v>
                      </c:pt>
                      <c:pt idx="144">
                        <c:v>0</c:v>
                      </c:pt>
                      <c:pt idx="145">
                        <c:v>6.06</c:v>
                      </c:pt>
                      <c:pt idx="146">
                        <c:v>12.5</c:v>
                      </c:pt>
                      <c:pt idx="147">
                        <c:v>3.45</c:v>
                      </c:pt>
                      <c:pt idx="148">
                        <c:v>11.11</c:v>
                      </c:pt>
                      <c:pt idx="149">
                        <c:v>3.85</c:v>
                      </c:pt>
                      <c:pt idx="150">
                        <c:v>7.69</c:v>
                      </c:pt>
                      <c:pt idx="151">
                        <c:v>0</c:v>
                      </c:pt>
                      <c:pt idx="152">
                        <c:v>8.33</c:v>
                      </c:pt>
                      <c:pt idx="153">
                        <c:v>8.6999999999999993</c:v>
                      </c:pt>
                      <c:pt idx="154">
                        <c:v>9.52</c:v>
                      </c:pt>
                      <c:pt idx="155">
                        <c:v>7.14</c:v>
                      </c:pt>
                      <c:pt idx="156">
                        <c:v>0</c:v>
                      </c:pt>
                      <c:pt idx="157">
                        <c:v>8.57</c:v>
                      </c:pt>
                      <c:pt idx="158">
                        <c:v>11.43</c:v>
                      </c:pt>
                      <c:pt idx="159">
                        <c:v>17.95</c:v>
                      </c:pt>
                      <c:pt idx="160">
                        <c:v>0</c:v>
                      </c:pt>
                      <c:pt idx="161">
                        <c:v>13.89</c:v>
                      </c:pt>
                      <c:pt idx="162">
                        <c:v>10.71</c:v>
                      </c:pt>
                      <c:pt idx="163">
                        <c:v>25</c:v>
                      </c:pt>
                      <c:pt idx="164">
                        <c:v>20.69</c:v>
                      </c:pt>
                      <c:pt idx="165">
                        <c:v>3.45</c:v>
                      </c:pt>
                      <c:pt idx="166">
                        <c:v>9.09</c:v>
                      </c:pt>
                      <c:pt idx="167">
                        <c:v>3.45</c:v>
                      </c:pt>
                      <c:pt idx="168">
                        <c:v>16.670000000000002</c:v>
                      </c:pt>
                      <c:pt idx="169">
                        <c:v>9.09</c:v>
                      </c:pt>
                      <c:pt idx="170">
                        <c:v>5.26</c:v>
                      </c:pt>
                      <c:pt idx="171">
                        <c:v>5</c:v>
                      </c:pt>
                      <c:pt idx="172">
                        <c:v>3.45</c:v>
                      </c:pt>
                      <c:pt idx="173">
                        <c:v>0</c:v>
                      </c:pt>
                      <c:pt idx="174">
                        <c:v>3.23</c:v>
                      </c:pt>
                      <c:pt idx="175">
                        <c:v>0</c:v>
                      </c:pt>
                      <c:pt idx="176">
                        <c:v>5.88</c:v>
                      </c:pt>
                      <c:pt idx="177">
                        <c:v>2.94</c:v>
                      </c:pt>
                      <c:pt idx="178">
                        <c:v>8.33</c:v>
                      </c:pt>
                      <c:pt idx="179">
                        <c:v>0</c:v>
                      </c:pt>
                      <c:pt idx="180">
                        <c:v>11.11</c:v>
                      </c:pt>
                      <c:pt idx="181">
                        <c:v>8.11</c:v>
                      </c:pt>
                      <c:pt idx="182">
                        <c:v>0</c:v>
                      </c:pt>
                      <c:pt idx="183">
                        <c:v>4.17</c:v>
                      </c:pt>
                      <c:pt idx="184">
                        <c:v>2.44</c:v>
                      </c:pt>
                      <c:pt idx="185">
                        <c:v>2.33</c:v>
                      </c:pt>
                      <c:pt idx="186">
                        <c:v>7.14</c:v>
                      </c:pt>
                      <c:pt idx="187">
                        <c:v>5.26</c:v>
                      </c:pt>
                      <c:pt idx="188">
                        <c:v>0</c:v>
                      </c:pt>
                      <c:pt idx="189">
                        <c:v>2.56</c:v>
                      </c:pt>
                      <c:pt idx="190">
                        <c:v>0</c:v>
                      </c:pt>
                      <c:pt idx="191">
                        <c:v>2.5</c:v>
                      </c:pt>
                      <c:pt idx="192">
                        <c:v>6.9</c:v>
                      </c:pt>
                      <c:pt idx="193">
                        <c:v>4.88</c:v>
                      </c:pt>
                      <c:pt idx="194">
                        <c:v>4</c:v>
                      </c:pt>
                      <c:pt idx="195">
                        <c:v>0</c:v>
                      </c:pt>
                      <c:pt idx="196">
                        <c:v>4</c:v>
                      </c:pt>
                      <c:pt idx="197">
                        <c:v>6.06</c:v>
                      </c:pt>
                      <c:pt idx="198">
                        <c:v>0</c:v>
                      </c:pt>
                      <c:pt idx="199">
                        <c:v>8</c:v>
                      </c:pt>
                      <c:pt idx="200">
                        <c:v>9.3800000000000008</c:v>
                      </c:pt>
                      <c:pt idx="201">
                        <c:v>0</c:v>
                      </c:pt>
                      <c:pt idx="202">
                        <c:v>3.23</c:v>
                      </c:pt>
                      <c:pt idx="203">
                        <c:v>0</c:v>
                      </c:pt>
                      <c:pt idx="204">
                        <c:v>12.12</c:v>
                      </c:pt>
                      <c:pt idx="205">
                        <c:v>8.11</c:v>
                      </c:pt>
                      <c:pt idx="206">
                        <c:v>11.11</c:v>
                      </c:pt>
                      <c:pt idx="207">
                        <c:v>2.78</c:v>
                      </c:pt>
                      <c:pt idx="208">
                        <c:v>0</c:v>
                      </c:pt>
                      <c:pt idx="209">
                        <c:v>0</c:v>
                      </c:pt>
                      <c:pt idx="210">
                        <c:v>5</c:v>
                      </c:pt>
                      <c:pt idx="211">
                        <c:v>11.11</c:v>
                      </c:pt>
                      <c:pt idx="212">
                        <c:v>6.9</c:v>
                      </c:pt>
                      <c:pt idx="213">
                        <c:v>8.57</c:v>
                      </c:pt>
                      <c:pt idx="214">
                        <c:v>2.94</c:v>
                      </c:pt>
                      <c:pt idx="215">
                        <c:v>0</c:v>
                      </c:pt>
                      <c:pt idx="216">
                        <c:v>11.11</c:v>
                      </c:pt>
                      <c:pt idx="217">
                        <c:v>0</c:v>
                      </c:pt>
                      <c:pt idx="218">
                        <c:v>0</c:v>
                      </c:pt>
                      <c:pt idx="219">
                        <c:v>6.67</c:v>
                      </c:pt>
                      <c:pt idx="220">
                        <c:v>0</c:v>
                      </c:pt>
                      <c:pt idx="221">
                        <c:v>0</c:v>
                      </c:pt>
                      <c:pt idx="222">
                        <c:v>2.78</c:v>
                      </c:pt>
                      <c:pt idx="223">
                        <c:v>0</c:v>
                      </c:pt>
                      <c:pt idx="224">
                        <c:v>2.94</c:v>
                      </c:pt>
                      <c:pt idx="225">
                        <c:v>0</c:v>
                      </c:pt>
                      <c:pt idx="226">
                        <c:v>2.86</c:v>
                      </c:pt>
                      <c:pt idx="227">
                        <c:v>0</c:v>
                      </c:pt>
                      <c:pt idx="228">
                        <c:v>0</c:v>
                      </c:pt>
                      <c:pt idx="229">
                        <c:v>0</c:v>
                      </c:pt>
                      <c:pt idx="230">
                        <c:v>0</c:v>
                      </c:pt>
                      <c:pt idx="231">
                        <c:v>0</c:v>
                      </c:pt>
                      <c:pt idx="232">
                        <c:v>0</c:v>
                      </c:pt>
                      <c:pt idx="233">
                        <c:v>0</c:v>
                      </c:pt>
                      <c:pt idx="234">
                        <c:v>0</c:v>
                      </c:pt>
                      <c:pt idx="235">
                        <c:v>0</c:v>
                      </c:pt>
                      <c:pt idx="236">
                        <c:v>0</c:v>
                      </c:pt>
                      <c:pt idx="237">
                        <c:v>0</c:v>
                      </c:pt>
                      <c:pt idx="238">
                        <c:v>7.14</c:v>
                      </c:pt>
                      <c:pt idx="239">
                        <c:v>2.94</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2.56</c:v>
                      </c:pt>
                      <c:pt idx="258">
                        <c:v>2.5</c:v>
                      </c:pt>
                      <c:pt idx="259">
                        <c:v>2.5</c:v>
                      </c:pt>
                      <c:pt idx="260">
                        <c:v>0</c:v>
                      </c:pt>
                      <c:pt idx="261">
                        <c:v>4.88</c:v>
                      </c:pt>
                      <c:pt idx="262">
                        <c:v>0</c:v>
                      </c:pt>
                      <c:pt idx="263">
                        <c:v>0</c:v>
                      </c:pt>
                      <c:pt idx="264">
                        <c:v>0</c:v>
                      </c:pt>
                      <c:pt idx="265">
                        <c:v>0</c:v>
                      </c:pt>
                      <c:pt idx="266">
                        <c:v>0</c:v>
                      </c:pt>
                      <c:pt idx="267">
                        <c:v>0</c:v>
                      </c:pt>
                      <c:pt idx="268">
                        <c:v>0</c:v>
                      </c:pt>
                      <c:pt idx="269">
                        <c:v>2.5</c:v>
                      </c:pt>
                      <c:pt idx="270">
                        <c:v>0</c:v>
                      </c:pt>
                      <c:pt idx="271">
                        <c:v>0</c:v>
                      </c:pt>
                      <c:pt idx="272">
                        <c:v>2.56</c:v>
                      </c:pt>
                      <c:pt idx="273">
                        <c:v>0</c:v>
                      </c:pt>
                      <c:pt idx="274">
                        <c:v>0</c:v>
                      </c:pt>
                      <c:pt idx="275">
                        <c:v>0</c:v>
                      </c:pt>
                      <c:pt idx="276">
                        <c:v>0</c:v>
                      </c:pt>
                      <c:pt idx="277">
                        <c:v>0</c:v>
                      </c:pt>
                      <c:pt idx="278">
                        <c:v>0</c:v>
                      </c:pt>
                      <c:pt idx="279">
                        <c:v>0</c:v>
                      </c:pt>
                      <c:pt idx="280">
                        <c:v>0</c:v>
                      </c:pt>
                      <c:pt idx="281">
                        <c:v>2.78</c:v>
                      </c:pt>
                      <c:pt idx="282">
                        <c:v>0</c:v>
                      </c:pt>
                      <c:pt idx="283">
                        <c:v>2.78</c:v>
                      </c:pt>
                      <c:pt idx="284">
                        <c:v>0</c:v>
                      </c:pt>
                      <c:pt idx="285">
                        <c:v>0</c:v>
                      </c:pt>
                      <c:pt idx="286">
                        <c:v>0</c:v>
                      </c:pt>
                      <c:pt idx="287">
                        <c:v>0</c:v>
                      </c:pt>
                      <c:pt idx="288">
                        <c:v>0</c:v>
                      </c:pt>
                      <c:pt idx="289">
                        <c:v>0</c:v>
                      </c:pt>
                      <c:pt idx="290">
                        <c:v>0</c:v>
                      </c:pt>
                      <c:pt idx="291">
                        <c:v>0</c:v>
                      </c:pt>
                    </c:numCache>
                  </c:numRef>
                </c:xVal>
                <c:yVal>
                  <c:numRef>
                    <c:extLst>
                      <c:ext uri="{02D57815-91ED-43cb-92C2-25804820EDAC}">
                        <c15:formulaRef>
                          <c15:sqref>sheet16!$B$3:$B$294</c15:sqref>
                        </c15:formulaRef>
                      </c:ext>
                    </c:extLst>
                    <c:numCache>
                      <c:formatCode>General</c:formatCode>
                      <c:ptCount val="292"/>
                      <c:pt idx="0">
                        <c:v>25</c:v>
                      </c:pt>
                      <c:pt idx="1">
                        <c:v>32</c:v>
                      </c:pt>
                      <c:pt idx="2">
                        <c:v>22.58</c:v>
                      </c:pt>
                      <c:pt idx="3">
                        <c:v>9.52</c:v>
                      </c:pt>
                      <c:pt idx="4">
                        <c:v>9.3800000000000008</c:v>
                      </c:pt>
                      <c:pt idx="5">
                        <c:v>20</c:v>
                      </c:pt>
                      <c:pt idx="6">
                        <c:v>41.67</c:v>
                      </c:pt>
                      <c:pt idx="7">
                        <c:v>34.479999999999997</c:v>
                      </c:pt>
                      <c:pt idx="8">
                        <c:v>18.920000000000002</c:v>
                      </c:pt>
                      <c:pt idx="9">
                        <c:v>22.22</c:v>
                      </c:pt>
                      <c:pt idx="10">
                        <c:v>25</c:v>
                      </c:pt>
                      <c:pt idx="11">
                        <c:v>21.43</c:v>
                      </c:pt>
                      <c:pt idx="12">
                        <c:v>35.479999999999997</c:v>
                      </c:pt>
                      <c:pt idx="13">
                        <c:v>33.33</c:v>
                      </c:pt>
                      <c:pt idx="14">
                        <c:v>35.71</c:v>
                      </c:pt>
                      <c:pt idx="15">
                        <c:v>27.5</c:v>
                      </c:pt>
                      <c:pt idx="16">
                        <c:v>28.57</c:v>
                      </c:pt>
                      <c:pt idx="17">
                        <c:v>2.86</c:v>
                      </c:pt>
                      <c:pt idx="18">
                        <c:v>12.2</c:v>
                      </c:pt>
                      <c:pt idx="19">
                        <c:v>20</c:v>
                      </c:pt>
                      <c:pt idx="20">
                        <c:v>8.82</c:v>
                      </c:pt>
                      <c:pt idx="21">
                        <c:v>13.51</c:v>
                      </c:pt>
                      <c:pt idx="22">
                        <c:v>11.76</c:v>
                      </c:pt>
                      <c:pt idx="23">
                        <c:v>22.22</c:v>
                      </c:pt>
                      <c:pt idx="24">
                        <c:v>29.03</c:v>
                      </c:pt>
                      <c:pt idx="25">
                        <c:v>44.12</c:v>
                      </c:pt>
                      <c:pt idx="26">
                        <c:v>41.18</c:v>
                      </c:pt>
                      <c:pt idx="27">
                        <c:v>25.81</c:v>
                      </c:pt>
                      <c:pt idx="28">
                        <c:v>20.59</c:v>
                      </c:pt>
                      <c:pt idx="29">
                        <c:v>34.78</c:v>
                      </c:pt>
                      <c:pt idx="30">
                        <c:v>41.38</c:v>
                      </c:pt>
                      <c:pt idx="31">
                        <c:v>43.33</c:v>
                      </c:pt>
                      <c:pt idx="32">
                        <c:v>36.67</c:v>
                      </c:pt>
                      <c:pt idx="33">
                        <c:v>38.46</c:v>
                      </c:pt>
                      <c:pt idx="34">
                        <c:v>54.17</c:v>
                      </c:pt>
                      <c:pt idx="35">
                        <c:v>45.71</c:v>
                      </c:pt>
                      <c:pt idx="36">
                        <c:v>53.33</c:v>
                      </c:pt>
                      <c:pt idx="37">
                        <c:v>74.19</c:v>
                      </c:pt>
                      <c:pt idx="38">
                        <c:v>38.24</c:v>
                      </c:pt>
                      <c:pt idx="39">
                        <c:v>34.21</c:v>
                      </c:pt>
                      <c:pt idx="40">
                        <c:v>32.26</c:v>
                      </c:pt>
                      <c:pt idx="41">
                        <c:v>35</c:v>
                      </c:pt>
                      <c:pt idx="42">
                        <c:v>10.53</c:v>
                      </c:pt>
                      <c:pt idx="43">
                        <c:v>16.670000000000002</c:v>
                      </c:pt>
                      <c:pt idx="44">
                        <c:v>18.920000000000002</c:v>
                      </c:pt>
                      <c:pt idx="45">
                        <c:v>50</c:v>
                      </c:pt>
                      <c:pt idx="46">
                        <c:v>61.76</c:v>
                      </c:pt>
                      <c:pt idx="47">
                        <c:v>25.71</c:v>
                      </c:pt>
                      <c:pt idx="48">
                        <c:v>0</c:v>
                      </c:pt>
                      <c:pt idx="49">
                        <c:v>7.32</c:v>
                      </c:pt>
                      <c:pt idx="50">
                        <c:v>0</c:v>
                      </c:pt>
                      <c:pt idx="51">
                        <c:v>10</c:v>
                      </c:pt>
                      <c:pt idx="52">
                        <c:v>15</c:v>
                      </c:pt>
                      <c:pt idx="53">
                        <c:v>17.95</c:v>
                      </c:pt>
                      <c:pt idx="54">
                        <c:v>18.420000000000002</c:v>
                      </c:pt>
                      <c:pt idx="55">
                        <c:v>10.26</c:v>
                      </c:pt>
                      <c:pt idx="56">
                        <c:v>32.26</c:v>
                      </c:pt>
                      <c:pt idx="57">
                        <c:v>13.16</c:v>
                      </c:pt>
                      <c:pt idx="58">
                        <c:v>48.65</c:v>
                      </c:pt>
                      <c:pt idx="59">
                        <c:v>45.71</c:v>
                      </c:pt>
                      <c:pt idx="60">
                        <c:v>43.75</c:v>
                      </c:pt>
                      <c:pt idx="61">
                        <c:v>27.03</c:v>
                      </c:pt>
                      <c:pt idx="62">
                        <c:v>28.57</c:v>
                      </c:pt>
                      <c:pt idx="63">
                        <c:v>31.43</c:v>
                      </c:pt>
                      <c:pt idx="64">
                        <c:v>23.53</c:v>
                      </c:pt>
                      <c:pt idx="65">
                        <c:v>47.37</c:v>
                      </c:pt>
                      <c:pt idx="66">
                        <c:v>28.57</c:v>
                      </c:pt>
                      <c:pt idx="67">
                        <c:v>21.21</c:v>
                      </c:pt>
                      <c:pt idx="68">
                        <c:v>17.649999999999999</c:v>
                      </c:pt>
                      <c:pt idx="69">
                        <c:v>22.86</c:v>
                      </c:pt>
                      <c:pt idx="70">
                        <c:v>8.82</c:v>
                      </c:pt>
                      <c:pt idx="71">
                        <c:v>23.81</c:v>
                      </c:pt>
                      <c:pt idx="72">
                        <c:v>26.67</c:v>
                      </c:pt>
                      <c:pt idx="73">
                        <c:v>40.630000000000003</c:v>
                      </c:pt>
                      <c:pt idx="74">
                        <c:v>27.5</c:v>
                      </c:pt>
                      <c:pt idx="75">
                        <c:v>29.63</c:v>
                      </c:pt>
                      <c:pt idx="76">
                        <c:v>32.26</c:v>
                      </c:pt>
                      <c:pt idx="77">
                        <c:v>9.3000000000000007</c:v>
                      </c:pt>
                      <c:pt idx="78">
                        <c:v>36.36</c:v>
                      </c:pt>
                      <c:pt idx="79">
                        <c:v>37.21</c:v>
                      </c:pt>
                      <c:pt idx="80">
                        <c:v>11.63</c:v>
                      </c:pt>
                      <c:pt idx="81">
                        <c:v>21.88</c:v>
                      </c:pt>
                      <c:pt idx="82">
                        <c:v>16.28</c:v>
                      </c:pt>
                      <c:pt idx="83">
                        <c:v>18.18</c:v>
                      </c:pt>
                      <c:pt idx="84">
                        <c:v>26.67</c:v>
                      </c:pt>
                      <c:pt idx="85">
                        <c:v>30.23</c:v>
                      </c:pt>
                      <c:pt idx="86">
                        <c:v>16.28</c:v>
                      </c:pt>
                      <c:pt idx="87">
                        <c:v>13.89</c:v>
                      </c:pt>
                      <c:pt idx="88">
                        <c:v>12.9</c:v>
                      </c:pt>
                      <c:pt idx="89">
                        <c:v>31.71</c:v>
                      </c:pt>
                      <c:pt idx="90">
                        <c:v>26.47</c:v>
                      </c:pt>
                      <c:pt idx="91">
                        <c:v>17.649999999999999</c:v>
                      </c:pt>
                      <c:pt idx="92">
                        <c:v>5.41</c:v>
                      </c:pt>
                      <c:pt idx="93">
                        <c:v>39.39</c:v>
                      </c:pt>
                      <c:pt idx="94">
                        <c:v>37.14</c:v>
                      </c:pt>
                      <c:pt idx="95">
                        <c:v>25.71</c:v>
                      </c:pt>
                      <c:pt idx="96">
                        <c:v>69.77</c:v>
                      </c:pt>
                      <c:pt idx="97">
                        <c:v>66.67</c:v>
                      </c:pt>
                      <c:pt idx="98">
                        <c:v>6.06</c:v>
                      </c:pt>
                      <c:pt idx="99">
                        <c:v>14.29</c:v>
                      </c:pt>
                      <c:pt idx="100">
                        <c:v>27.27</c:v>
                      </c:pt>
                      <c:pt idx="101">
                        <c:v>22.86</c:v>
                      </c:pt>
                      <c:pt idx="102">
                        <c:v>31.58</c:v>
                      </c:pt>
                      <c:pt idx="103">
                        <c:v>42.86</c:v>
                      </c:pt>
                      <c:pt idx="104">
                        <c:v>64.52</c:v>
                      </c:pt>
                      <c:pt idx="105">
                        <c:v>56.1</c:v>
                      </c:pt>
                      <c:pt idx="106">
                        <c:v>55.56</c:v>
                      </c:pt>
                      <c:pt idx="107">
                        <c:v>63.64</c:v>
                      </c:pt>
                      <c:pt idx="108">
                        <c:v>61.76</c:v>
                      </c:pt>
                      <c:pt idx="109">
                        <c:v>61.11</c:v>
                      </c:pt>
                      <c:pt idx="110">
                        <c:v>42.11</c:v>
                      </c:pt>
                      <c:pt idx="111">
                        <c:v>44.12</c:v>
                      </c:pt>
                      <c:pt idx="112">
                        <c:v>43.59</c:v>
                      </c:pt>
                      <c:pt idx="113">
                        <c:v>67.650000000000006</c:v>
                      </c:pt>
                      <c:pt idx="114">
                        <c:v>34.380000000000003</c:v>
                      </c:pt>
                      <c:pt idx="115">
                        <c:v>41.67</c:v>
                      </c:pt>
                      <c:pt idx="116">
                        <c:v>33.33</c:v>
                      </c:pt>
                      <c:pt idx="117">
                        <c:v>44.74</c:v>
                      </c:pt>
                      <c:pt idx="118">
                        <c:v>50</c:v>
                      </c:pt>
                      <c:pt idx="119">
                        <c:v>21.62</c:v>
                      </c:pt>
                      <c:pt idx="120">
                        <c:v>17.14</c:v>
                      </c:pt>
                      <c:pt idx="121">
                        <c:v>15.79</c:v>
                      </c:pt>
                      <c:pt idx="122">
                        <c:v>39.47</c:v>
                      </c:pt>
                      <c:pt idx="123">
                        <c:v>5.13</c:v>
                      </c:pt>
                      <c:pt idx="124">
                        <c:v>32.5</c:v>
                      </c:pt>
                      <c:pt idx="125">
                        <c:v>28.95</c:v>
                      </c:pt>
                      <c:pt idx="126">
                        <c:v>35</c:v>
                      </c:pt>
                      <c:pt idx="127">
                        <c:v>24.24</c:v>
                      </c:pt>
                      <c:pt idx="128">
                        <c:v>25</c:v>
                      </c:pt>
                      <c:pt idx="129">
                        <c:v>44.74</c:v>
                      </c:pt>
                      <c:pt idx="130">
                        <c:v>48.72</c:v>
                      </c:pt>
                      <c:pt idx="131">
                        <c:v>33.33</c:v>
                      </c:pt>
                      <c:pt idx="132">
                        <c:v>48.72</c:v>
                      </c:pt>
                      <c:pt idx="133">
                        <c:v>28.21</c:v>
                      </c:pt>
                      <c:pt idx="134">
                        <c:v>27.03</c:v>
                      </c:pt>
                      <c:pt idx="135">
                        <c:v>32.43</c:v>
                      </c:pt>
                      <c:pt idx="136">
                        <c:v>47.62</c:v>
                      </c:pt>
                      <c:pt idx="137">
                        <c:v>36.11</c:v>
                      </c:pt>
                      <c:pt idx="138">
                        <c:v>44.44</c:v>
                      </c:pt>
                      <c:pt idx="139">
                        <c:v>35.29</c:v>
                      </c:pt>
                      <c:pt idx="140">
                        <c:v>16.670000000000002</c:v>
                      </c:pt>
                      <c:pt idx="141">
                        <c:v>25</c:v>
                      </c:pt>
                      <c:pt idx="142">
                        <c:v>54.55</c:v>
                      </c:pt>
                      <c:pt idx="143">
                        <c:v>66.67</c:v>
                      </c:pt>
                      <c:pt idx="144">
                        <c:v>24.14</c:v>
                      </c:pt>
                      <c:pt idx="145">
                        <c:v>39.39</c:v>
                      </c:pt>
                      <c:pt idx="146">
                        <c:v>43.75</c:v>
                      </c:pt>
                      <c:pt idx="147">
                        <c:v>58.62</c:v>
                      </c:pt>
                      <c:pt idx="148">
                        <c:v>66.67</c:v>
                      </c:pt>
                      <c:pt idx="149">
                        <c:v>61.54</c:v>
                      </c:pt>
                      <c:pt idx="150">
                        <c:v>61.54</c:v>
                      </c:pt>
                      <c:pt idx="151">
                        <c:v>60</c:v>
                      </c:pt>
                      <c:pt idx="152">
                        <c:v>41.67</c:v>
                      </c:pt>
                      <c:pt idx="153">
                        <c:v>52.17</c:v>
                      </c:pt>
                      <c:pt idx="154">
                        <c:v>47.62</c:v>
                      </c:pt>
                      <c:pt idx="155">
                        <c:v>39.29</c:v>
                      </c:pt>
                      <c:pt idx="156">
                        <c:v>40</c:v>
                      </c:pt>
                      <c:pt idx="157">
                        <c:v>48.57</c:v>
                      </c:pt>
                      <c:pt idx="158">
                        <c:v>14.29</c:v>
                      </c:pt>
                      <c:pt idx="159">
                        <c:v>48.72</c:v>
                      </c:pt>
                      <c:pt idx="160">
                        <c:v>36.840000000000003</c:v>
                      </c:pt>
                      <c:pt idx="161">
                        <c:v>38.89</c:v>
                      </c:pt>
                      <c:pt idx="162">
                        <c:v>35.71</c:v>
                      </c:pt>
                      <c:pt idx="163">
                        <c:v>58.33</c:v>
                      </c:pt>
                      <c:pt idx="164">
                        <c:v>17.239999999999998</c:v>
                      </c:pt>
                      <c:pt idx="165">
                        <c:v>44.83</c:v>
                      </c:pt>
                      <c:pt idx="166">
                        <c:v>63.64</c:v>
                      </c:pt>
                      <c:pt idx="167">
                        <c:v>82.76</c:v>
                      </c:pt>
                      <c:pt idx="168">
                        <c:v>58.33</c:v>
                      </c:pt>
                      <c:pt idx="169">
                        <c:v>54.55</c:v>
                      </c:pt>
                      <c:pt idx="170">
                        <c:v>73.680000000000007</c:v>
                      </c:pt>
                      <c:pt idx="171">
                        <c:v>70</c:v>
                      </c:pt>
                      <c:pt idx="172">
                        <c:v>65.52</c:v>
                      </c:pt>
                      <c:pt idx="173">
                        <c:v>70.83</c:v>
                      </c:pt>
                      <c:pt idx="174">
                        <c:v>80.650000000000006</c:v>
                      </c:pt>
                      <c:pt idx="175">
                        <c:v>63.89</c:v>
                      </c:pt>
                      <c:pt idx="176">
                        <c:v>44.12</c:v>
                      </c:pt>
                      <c:pt idx="177">
                        <c:v>58.82</c:v>
                      </c:pt>
                      <c:pt idx="178">
                        <c:v>58.33</c:v>
                      </c:pt>
                      <c:pt idx="179">
                        <c:v>54.05</c:v>
                      </c:pt>
                      <c:pt idx="180">
                        <c:v>48.15</c:v>
                      </c:pt>
                      <c:pt idx="181">
                        <c:v>35.14</c:v>
                      </c:pt>
                      <c:pt idx="182">
                        <c:v>72.41</c:v>
                      </c:pt>
                      <c:pt idx="183">
                        <c:v>83.33</c:v>
                      </c:pt>
                      <c:pt idx="184">
                        <c:v>19.510000000000002</c:v>
                      </c:pt>
                      <c:pt idx="185">
                        <c:v>32.56</c:v>
                      </c:pt>
                      <c:pt idx="186">
                        <c:v>9.52</c:v>
                      </c:pt>
                      <c:pt idx="187">
                        <c:v>44.74</c:v>
                      </c:pt>
                      <c:pt idx="188">
                        <c:v>20</c:v>
                      </c:pt>
                      <c:pt idx="189">
                        <c:v>69.23</c:v>
                      </c:pt>
                      <c:pt idx="190">
                        <c:v>70.27</c:v>
                      </c:pt>
                      <c:pt idx="191">
                        <c:v>80</c:v>
                      </c:pt>
                      <c:pt idx="192">
                        <c:v>65.52</c:v>
                      </c:pt>
                      <c:pt idx="193">
                        <c:v>60.98</c:v>
                      </c:pt>
                      <c:pt idx="194">
                        <c:v>80</c:v>
                      </c:pt>
                      <c:pt idx="195">
                        <c:v>90</c:v>
                      </c:pt>
                      <c:pt idx="196">
                        <c:v>84</c:v>
                      </c:pt>
                      <c:pt idx="197">
                        <c:v>81.819999999999993</c:v>
                      </c:pt>
                      <c:pt idx="198">
                        <c:v>77.27</c:v>
                      </c:pt>
                      <c:pt idx="199">
                        <c:v>56</c:v>
                      </c:pt>
                      <c:pt idx="200">
                        <c:v>62.5</c:v>
                      </c:pt>
                      <c:pt idx="201">
                        <c:v>100</c:v>
                      </c:pt>
                      <c:pt idx="202">
                        <c:v>64.52</c:v>
                      </c:pt>
                      <c:pt idx="203">
                        <c:v>80.77</c:v>
                      </c:pt>
                      <c:pt idx="204">
                        <c:v>36.36</c:v>
                      </c:pt>
                      <c:pt idx="205">
                        <c:v>37.840000000000003</c:v>
                      </c:pt>
                      <c:pt idx="206">
                        <c:v>25</c:v>
                      </c:pt>
                      <c:pt idx="207">
                        <c:v>63.89</c:v>
                      </c:pt>
                      <c:pt idx="208">
                        <c:v>14.29</c:v>
                      </c:pt>
                      <c:pt idx="209">
                        <c:v>66.67</c:v>
                      </c:pt>
                      <c:pt idx="210">
                        <c:v>50</c:v>
                      </c:pt>
                      <c:pt idx="211">
                        <c:v>48.15</c:v>
                      </c:pt>
                      <c:pt idx="212">
                        <c:v>62.07</c:v>
                      </c:pt>
                      <c:pt idx="213">
                        <c:v>54.29</c:v>
                      </c:pt>
                      <c:pt idx="214">
                        <c:v>14.71</c:v>
                      </c:pt>
                      <c:pt idx="215">
                        <c:v>42.86</c:v>
                      </c:pt>
                      <c:pt idx="216">
                        <c:v>51.85</c:v>
                      </c:pt>
                      <c:pt idx="217">
                        <c:v>63.33</c:v>
                      </c:pt>
                      <c:pt idx="218">
                        <c:v>55.88</c:v>
                      </c:pt>
                      <c:pt idx="219">
                        <c:v>40</c:v>
                      </c:pt>
                      <c:pt idx="220">
                        <c:v>51.52</c:v>
                      </c:pt>
                      <c:pt idx="221">
                        <c:v>40.909999999999997</c:v>
                      </c:pt>
                      <c:pt idx="222">
                        <c:v>38.89</c:v>
                      </c:pt>
                      <c:pt idx="223">
                        <c:v>52.94</c:v>
                      </c:pt>
                      <c:pt idx="224">
                        <c:v>44.12</c:v>
                      </c:pt>
                      <c:pt idx="225">
                        <c:v>40</c:v>
                      </c:pt>
                      <c:pt idx="226">
                        <c:v>40</c:v>
                      </c:pt>
                      <c:pt idx="227">
                        <c:v>25</c:v>
                      </c:pt>
                      <c:pt idx="228">
                        <c:v>62.5</c:v>
                      </c:pt>
                      <c:pt idx="229">
                        <c:v>13.33</c:v>
                      </c:pt>
                      <c:pt idx="230">
                        <c:v>28.95</c:v>
                      </c:pt>
                      <c:pt idx="231">
                        <c:v>48.28</c:v>
                      </c:pt>
                      <c:pt idx="232">
                        <c:v>48.48</c:v>
                      </c:pt>
                      <c:pt idx="233">
                        <c:v>17.14</c:v>
                      </c:pt>
                      <c:pt idx="234">
                        <c:v>44.74</c:v>
                      </c:pt>
                      <c:pt idx="235">
                        <c:v>65</c:v>
                      </c:pt>
                      <c:pt idx="236">
                        <c:v>38.46</c:v>
                      </c:pt>
                      <c:pt idx="237">
                        <c:v>59.46</c:v>
                      </c:pt>
                      <c:pt idx="238">
                        <c:v>50</c:v>
                      </c:pt>
                      <c:pt idx="239">
                        <c:v>29.41</c:v>
                      </c:pt>
                      <c:pt idx="240">
                        <c:v>32.43</c:v>
                      </c:pt>
                      <c:pt idx="241">
                        <c:v>31.43</c:v>
                      </c:pt>
                      <c:pt idx="242">
                        <c:v>51.35</c:v>
                      </c:pt>
                      <c:pt idx="243">
                        <c:v>43.9</c:v>
                      </c:pt>
                      <c:pt idx="244">
                        <c:v>46.67</c:v>
                      </c:pt>
                      <c:pt idx="245">
                        <c:v>47.06</c:v>
                      </c:pt>
                      <c:pt idx="246">
                        <c:v>52</c:v>
                      </c:pt>
                      <c:pt idx="247">
                        <c:v>58.97</c:v>
                      </c:pt>
                      <c:pt idx="248">
                        <c:v>77.14</c:v>
                      </c:pt>
                      <c:pt idx="249">
                        <c:v>80</c:v>
                      </c:pt>
                      <c:pt idx="250">
                        <c:v>65.790000000000006</c:v>
                      </c:pt>
                      <c:pt idx="251">
                        <c:v>51.22</c:v>
                      </c:pt>
                      <c:pt idx="252">
                        <c:v>41.03</c:v>
                      </c:pt>
                      <c:pt idx="253">
                        <c:v>55.81</c:v>
                      </c:pt>
                      <c:pt idx="254">
                        <c:v>63.41</c:v>
                      </c:pt>
                      <c:pt idx="255">
                        <c:v>50</c:v>
                      </c:pt>
                      <c:pt idx="256">
                        <c:v>48.72</c:v>
                      </c:pt>
                      <c:pt idx="257">
                        <c:v>66.67</c:v>
                      </c:pt>
                      <c:pt idx="258">
                        <c:v>72.5</c:v>
                      </c:pt>
                      <c:pt idx="259">
                        <c:v>35</c:v>
                      </c:pt>
                      <c:pt idx="260">
                        <c:v>62.79</c:v>
                      </c:pt>
                      <c:pt idx="261">
                        <c:v>36.590000000000003</c:v>
                      </c:pt>
                      <c:pt idx="262">
                        <c:v>60.98</c:v>
                      </c:pt>
                      <c:pt idx="263">
                        <c:v>30.77</c:v>
                      </c:pt>
                      <c:pt idx="264">
                        <c:v>71.430000000000007</c:v>
                      </c:pt>
                      <c:pt idx="265">
                        <c:v>66.67</c:v>
                      </c:pt>
                      <c:pt idx="266">
                        <c:v>72.09</c:v>
                      </c:pt>
                      <c:pt idx="267">
                        <c:v>64.86</c:v>
                      </c:pt>
                      <c:pt idx="268">
                        <c:v>60.47</c:v>
                      </c:pt>
                      <c:pt idx="269">
                        <c:v>75</c:v>
                      </c:pt>
                      <c:pt idx="270">
                        <c:v>70.73</c:v>
                      </c:pt>
                      <c:pt idx="271">
                        <c:v>71.430000000000007</c:v>
                      </c:pt>
                      <c:pt idx="272">
                        <c:v>58.97</c:v>
                      </c:pt>
                      <c:pt idx="273">
                        <c:v>50</c:v>
                      </c:pt>
                      <c:pt idx="274">
                        <c:v>59.52</c:v>
                      </c:pt>
                      <c:pt idx="275">
                        <c:v>51.28</c:v>
                      </c:pt>
                      <c:pt idx="276">
                        <c:v>76</c:v>
                      </c:pt>
                      <c:pt idx="277">
                        <c:v>62.16</c:v>
                      </c:pt>
                      <c:pt idx="278">
                        <c:v>61.54</c:v>
                      </c:pt>
                      <c:pt idx="279">
                        <c:v>44.44</c:v>
                      </c:pt>
                      <c:pt idx="280">
                        <c:v>34.21</c:v>
                      </c:pt>
                      <c:pt idx="281">
                        <c:v>27.78</c:v>
                      </c:pt>
                      <c:pt idx="282">
                        <c:v>65.12</c:v>
                      </c:pt>
                      <c:pt idx="283">
                        <c:v>50</c:v>
                      </c:pt>
                      <c:pt idx="284">
                        <c:v>37.5</c:v>
                      </c:pt>
                      <c:pt idx="285">
                        <c:v>41.94</c:v>
                      </c:pt>
                      <c:pt idx="286">
                        <c:v>53.57</c:v>
                      </c:pt>
                      <c:pt idx="287">
                        <c:v>70.97</c:v>
                      </c:pt>
                      <c:pt idx="288">
                        <c:v>72.5</c:v>
                      </c:pt>
                      <c:pt idx="289">
                        <c:v>47.06</c:v>
                      </c:pt>
                      <c:pt idx="290">
                        <c:v>65.52</c:v>
                      </c:pt>
                      <c:pt idx="291">
                        <c:v>57.14</c:v>
                      </c:pt>
                    </c:numCache>
                  </c:numRef>
                </c:yVal>
                <c:smooth val="0"/>
                <c:extLst>
                  <c:ext xmlns:c16="http://schemas.microsoft.com/office/drawing/2014/chart" uri="{C3380CC4-5D6E-409C-BE32-E72D297353CC}">
                    <c16:uniqueId val="{00000002-FA70-4849-8409-EDAA166B3CF4}"/>
                  </c:ext>
                </c:extLst>
              </c15:ser>
            </c15:filteredScatterSeries>
            <c15:filteredScatterSeries>
              <c15:ser>
                <c:idx val="4"/>
                <c:order val="2"/>
                <c:tx>
                  <c:v>No education: NFHS 2020-21</c:v>
                </c:tx>
                <c:spPr>
                  <a:ln w="19050" cap="rnd">
                    <a:noFill/>
                    <a:round/>
                  </a:ln>
                  <a:effectLst/>
                </c:spPr>
                <c:marker>
                  <c:symbol val="circle"/>
                  <c:size val="10"/>
                  <c:spPr>
                    <a:solidFill>
                      <a:schemeClr val="accent1"/>
                    </a:solidFill>
                    <a:ln w="9525">
                      <a:solidFill>
                        <a:schemeClr val="accent1"/>
                      </a:solidFill>
                    </a:ln>
                    <a:effectLst/>
                  </c:spPr>
                </c:marker>
                <c:xVal>
                  <c:numRef>
                    <c:extLst xmlns:c15="http://schemas.microsoft.com/office/drawing/2012/chart">
                      <c:ext xmlns:c15="http://schemas.microsoft.com/office/drawing/2012/chart" uri="{02D57815-91ED-43cb-92C2-25804820EDAC}">
                        <c15:formulaRef>
                          <c15:sqref>sheet16!$A$3:$A$294</c15:sqref>
                        </c15:formulaRef>
                      </c:ext>
                    </c:extLst>
                    <c:numCache>
                      <c:formatCode>General</c:formatCode>
                      <c:ptCount val="292"/>
                      <c:pt idx="0">
                        <c:v>12.5</c:v>
                      </c:pt>
                      <c:pt idx="1">
                        <c:v>4</c:v>
                      </c:pt>
                      <c:pt idx="2">
                        <c:v>9.68</c:v>
                      </c:pt>
                      <c:pt idx="3">
                        <c:v>2.38</c:v>
                      </c:pt>
                      <c:pt idx="4">
                        <c:v>0</c:v>
                      </c:pt>
                      <c:pt idx="5">
                        <c:v>3.33</c:v>
                      </c:pt>
                      <c:pt idx="6">
                        <c:v>11.11</c:v>
                      </c:pt>
                      <c:pt idx="7">
                        <c:v>6.9</c:v>
                      </c:pt>
                      <c:pt idx="8">
                        <c:v>13.51</c:v>
                      </c:pt>
                      <c:pt idx="9">
                        <c:v>19.440000000000001</c:v>
                      </c:pt>
                      <c:pt idx="10">
                        <c:v>6.25</c:v>
                      </c:pt>
                      <c:pt idx="11">
                        <c:v>7.14</c:v>
                      </c:pt>
                      <c:pt idx="12">
                        <c:v>0</c:v>
                      </c:pt>
                      <c:pt idx="13">
                        <c:v>7.41</c:v>
                      </c:pt>
                      <c:pt idx="14">
                        <c:v>2.38</c:v>
                      </c:pt>
                      <c:pt idx="15">
                        <c:v>15</c:v>
                      </c:pt>
                      <c:pt idx="16">
                        <c:v>14.29</c:v>
                      </c:pt>
                      <c:pt idx="17">
                        <c:v>2.86</c:v>
                      </c:pt>
                      <c:pt idx="18">
                        <c:v>7.32</c:v>
                      </c:pt>
                      <c:pt idx="19">
                        <c:v>0</c:v>
                      </c:pt>
                      <c:pt idx="20">
                        <c:v>14.71</c:v>
                      </c:pt>
                      <c:pt idx="21">
                        <c:v>13.51</c:v>
                      </c:pt>
                      <c:pt idx="22">
                        <c:v>8.82</c:v>
                      </c:pt>
                      <c:pt idx="23">
                        <c:v>8.33</c:v>
                      </c:pt>
                      <c:pt idx="24">
                        <c:v>9.68</c:v>
                      </c:pt>
                      <c:pt idx="25">
                        <c:v>14.71</c:v>
                      </c:pt>
                      <c:pt idx="26">
                        <c:v>5.88</c:v>
                      </c:pt>
                      <c:pt idx="27">
                        <c:v>6.45</c:v>
                      </c:pt>
                      <c:pt idx="28">
                        <c:v>11.76</c:v>
                      </c:pt>
                      <c:pt idx="29">
                        <c:v>4.3499999999999996</c:v>
                      </c:pt>
                      <c:pt idx="30">
                        <c:v>6.9</c:v>
                      </c:pt>
                      <c:pt idx="31">
                        <c:v>13.33</c:v>
                      </c:pt>
                      <c:pt idx="32">
                        <c:v>10</c:v>
                      </c:pt>
                      <c:pt idx="33">
                        <c:v>11.54</c:v>
                      </c:pt>
                      <c:pt idx="34">
                        <c:v>8.33</c:v>
                      </c:pt>
                      <c:pt idx="35">
                        <c:v>5.71</c:v>
                      </c:pt>
                      <c:pt idx="36">
                        <c:v>6.67</c:v>
                      </c:pt>
                      <c:pt idx="37">
                        <c:v>3.23</c:v>
                      </c:pt>
                      <c:pt idx="38">
                        <c:v>17.649999999999999</c:v>
                      </c:pt>
                      <c:pt idx="39">
                        <c:v>0</c:v>
                      </c:pt>
                      <c:pt idx="40">
                        <c:v>19.350000000000001</c:v>
                      </c:pt>
                      <c:pt idx="41">
                        <c:v>10</c:v>
                      </c:pt>
                      <c:pt idx="42">
                        <c:v>0</c:v>
                      </c:pt>
                      <c:pt idx="43">
                        <c:v>10</c:v>
                      </c:pt>
                      <c:pt idx="44">
                        <c:v>13.51</c:v>
                      </c:pt>
                      <c:pt idx="45">
                        <c:v>5.56</c:v>
                      </c:pt>
                      <c:pt idx="46">
                        <c:v>5.88</c:v>
                      </c:pt>
                      <c:pt idx="47">
                        <c:v>8.57</c:v>
                      </c:pt>
                      <c:pt idx="48">
                        <c:v>7.69</c:v>
                      </c:pt>
                      <c:pt idx="49">
                        <c:v>2.44</c:v>
                      </c:pt>
                      <c:pt idx="50">
                        <c:v>10.26</c:v>
                      </c:pt>
                      <c:pt idx="51">
                        <c:v>7.5</c:v>
                      </c:pt>
                      <c:pt idx="52">
                        <c:v>17.5</c:v>
                      </c:pt>
                      <c:pt idx="53">
                        <c:v>10.26</c:v>
                      </c:pt>
                      <c:pt idx="54">
                        <c:v>5.26</c:v>
                      </c:pt>
                      <c:pt idx="55">
                        <c:v>5.13</c:v>
                      </c:pt>
                      <c:pt idx="56">
                        <c:v>9.68</c:v>
                      </c:pt>
                      <c:pt idx="57">
                        <c:v>2.63</c:v>
                      </c:pt>
                      <c:pt idx="58">
                        <c:v>5.41</c:v>
                      </c:pt>
                      <c:pt idx="59">
                        <c:v>5.71</c:v>
                      </c:pt>
                      <c:pt idx="60">
                        <c:v>6.25</c:v>
                      </c:pt>
                      <c:pt idx="61">
                        <c:v>13.51</c:v>
                      </c:pt>
                      <c:pt idx="62">
                        <c:v>2.86</c:v>
                      </c:pt>
                      <c:pt idx="63">
                        <c:v>14.29</c:v>
                      </c:pt>
                      <c:pt idx="64">
                        <c:v>2.94</c:v>
                      </c:pt>
                      <c:pt idx="65">
                        <c:v>2.63</c:v>
                      </c:pt>
                      <c:pt idx="66">
                        <c:v>2.86</c:v>
                      </c:pt>
                      <c:pt idx="67">
                        <c:v>6.06</c:v>
                      </c:pt>
                      <c:pt idx="68">
                        <c:v>8.82</c:v>
                      </c:pt>
                      <c:pt idx="69">
                        <c:v>14.29</c:v>
                      </c:pt>
                      <c:pt idx="70">
                        <c:v>8.82</c:v>
                      </c:pt>
                      <c:pt idx="71">
                        <c:v>2.38</c:v>
                      </c:pt>
                      <c:pt idx="72">
                        <c:v>3.33</c:v>
                      </c:pt>
                      <c:pt idx="73">
                        <c:v>0</c:v>
                      </c:pt>
                      <c:pt idx="74">
                        <c:v>7.5</c:v>
                      </c:pt>
                      <c:pt idx="75">
                        <c:v>0</c:v>
                      </c:pt>
                      <c:pt idx="76">
                        <c:v>6.45</c:v>
                      </c:pt>
                      <c:pt idx="77">
                        <c:v>2.33</c:v>
                      </c:pt>
                      <c:pt idx="78">
                        <c:v>0</c:v>
                      </c:pt>
                      <c:pt idx="79">
                        <c:v>0</c:v>
                      </c:pt>
                      <c:pt idx="80">
                        <c:v>0</c:v>
                      </c:pt>
                      <c:pt idx="81">
                        <c:v>3.13</c:v>
                      </c:pt>
                      <c:pt idx="82">
                        <c:v>0</c:v>
                      </c:pt>
                      <c:pt idx="83">
                        <c:v>0</c:v>
                      </c:pt>
                      <c:pt idx="84">
                        <c:v>3.33</c:v>
                      </c:pt>
                      <c:pt idx="85">
                        <c:v>2.33</c:v>
                      </c:pt>
                      <c:pt idx="86">
                        <c:v>0</c:v>
                      </c:pt>
                      <c:pt idx="87">
                        <c:v>11.11</c:v>
                      </c:pt>
                      <c:pt idx="88">
                        <c:v>3.23</c:v>
                      </c:pt>
                      <c:pt idx="89">
                        <c:v>9.76</c:v>
                      </c:pt>
                      <c:pt idx="90">
                        <c:v>2.94</c:v>
                      </c:pt>
                      <c:pt idx="91">
                        <c:v>5.88</c:v>
                      </c:pt>
                      <c:pt idx="92">
                        <c:v>10.81</c:v>
                      </c:pt>
                      <c:pt idx="93">
                        <c:v>0</c:v>
                      </c:pt>
                      <c:pt idx="94">
                        <c:v>0</c:v>
                      </c:pt>
                      <c:pt idx="95">
                        <c:v>0</c:v>
                      </c:pt>
                      <c:pt idx="96">
                        <c:v>0</c:v>
                      </c:pt>
                      <c:pt idx="97">
                        <c:v>2.56</c:v>
                      </c:pt>
                      <c:pt idx="98">
                        <c:v>3.03</c:v>
                      </c:pt>
                      <c:pt idx="99">
                        <c:v>2.86</c:v>
                      </c:pt>
                      <c:pt idx="100">
                        <c:v>0</c:v>
                      </c:pt>
                      <c:pt idx="101">
                        <c:v>0</c:v>
                      </c:pt>
                      <c:pt idx="102">
                        <c:v>0</c:v>
                      </c:pt>
                      <c:pt idx="103">
                        <c:v>0</c:v>
                      </c:pt>
                      <c:pt idx="104">
                        <c:v>0</c:v>
                      </c:pt>
                      <c:pt idx="105">
                        <c:v>0</c:v>
                      </c:pt>
                      <c:pt idx="106">
                        <c:v>2.78</c:v>
                      </c:pt>
                      <c:pt idx="107">
                        <c:v>0</c:v>
                      </c:pt>
                      <c:pt idx="108">
                        <c:v>0</c:v>
                      </c:pt>
                      <c:pt idx="109">
                        <c:v>2.78</c:v>
                      </c:pt>
                      <c:pt idx="110">
                        <c:v>0</c:v>
                      </c:pt>
                      <c:pt idx="111">
                        <c:v>0</c:v>
                      </c:pt>
                      <c:pt idx="112">
                        <c:v>5.13</c:v>
                      </c:pt>
                      <c:pt idx="113">
                        <c:v>0</c:v>
                      </c:pt>
                      <c:pt idx="114">
                        <c:v>3.13</c:v>
                      </c:pt>
                      <c:pt idx="115">
                        <c:v>2.78</c:v>
                      </c:pt>
                      <c:pt idx="116">
                        <c:v>0</c:v>
                      </c:pt>
                      <c:pt idx="117">
                        <c:v>0</c:v>
                      </c:pt>
                      <c:pt idx="118">
                        <c:v>0</c:v>
                      </c:pt>
                      <c:pt idx="119">
                        <c:v>21.62</c:v>
                      </c:pt>
                      <c:pt idx="120">
                        <c:v>17.14</c:v>
                      </c:pt>
                      <c:pt idx="121">
                        <c:v>28.95</c:v>
                      </c:pt>
                      <c:pt idx="122">
                        <c:v>2.63</c:v>
                      </c:pt>
                      <c:pt idx="123">
                        <c:v>17.95</c:v>
                      </c:pt>
                      <c:pt idx="124">
                        <c:v>0</c:v>
                      </c:pt>
                      <c:pt idx="125">
                        <c:v>0</c:v>
                      </c:pt>
                      <c:pt idx="126">
                        <c:v>0</c:v>
                      </c:pt>
                      <c:pt idx="127">
                        <c:v>3.03</c:v>
                      </c:pt>
                      <c:pt idx="128">
                        <c:v>0</c:v>
                      </c:pt>
                      <c:pt idx="129">
                        <c:v>0</c:v>
                      </c:pt>
                      <c:pt idx="130">
                        <c:v>0</c:v>
                      </c:pt>
                      <c:pt idx="131">
                        <c:v>0</c:v>
                      </c:pt>
                      <c:pt idx="132">
                        <c:v>0</c:v>
                      </c:pt>
                      <c:pt idx="133">
                        <c:v>0</c:v>
                      </c:pt>
                      <c:pt idx="134">
                        <c:v>2.7</c:v>
                      </c:pt>
                      <c:pt idx="135">
                        <c:v>0</c:v>
                      </c:pt>
                      <c:pt idx="136">
                        <c:v>0</c:v>
                      </c:pt>
                      <c:pt idx="137">
                        <c:v>0</c:v>
                      </c:pt>
                      <c:pt idx="138">
                        <c:v>0</c:v>
                      </c:pt>
                      <c:pt idx="139">
                        <c:v>11.76</c:v>
                      </c:pt>
                      <c:pt idx="140">
                        <c:v>5.56</c:v>
                      </c:pt>
                      <c:pt idx="141">
                        <c:v>0</c:v>
                      </c:pt>
                      <c:pt idx="142">
                        <c:v>9.09</c:v>
                      </c:pt>
                      <c:pt idx="143">
                        <c:v>8.33</c:v>
                      </c:pt>
                      <c:pt idx="144">
                        <c:v>0</c:v>
                      </c:pt>
                      <c:pt idx="145">
                        <c:v>6.06</c:v>
                      </c:pt>
                      <c:pt idx="146">
                        <c:v>12.5</c:v>
                      </c:pt>
                      <c:pt idx="147">
                        <c:v>3.45</c:v>
                      </c:pt>
                      <c:pt idx="148">
                        <c:v>11.11</c:v>
                      </c:pt>
                      <c:pt idx="149">
                        <c:v>3.85</c:v>
                      </c:pt>
                      <c:pt idx="150">
                        <c:v>7.69</c:v>
                      </c:pt>
                      <c:pt idx="151">
                        <c:v>0</c:v>
                      </c:pt>
                      <c:pt idx="152">
                        <c:v>8.33</c:v>
                      </c:pt>
                      <c:pt idx="153">
                        <c:v>8.6999999999999993</c:v>
                      </c:pt>
                      <c:pt idx="154">
                        <c:v>9.52</c:v>
                      </c:pt>
                      <c:pt idx="155">
                        <c:v>7.14</c:v>
                      </c:pt>
                      <c:pt idx="156">
                        <c:v>0</c:v>
                      </c:pt>
                      <c:pt idx="157">
                        <c:v>8.57</c:v>
                      </c:pt>
                      <c:pt idx="158">
                        <c:v>11.43</c:v>
                      </c:pt>
                      <c:pt idx="159">
                        <c:v>17.95</c:v>
                      </c:pt>
                      <c:pt idx="160">
                        <c:v>0</c:v>
                      </c:pt>
                      <c:pt idx="161">
                        <c:v>13.89</c:v>
                      </c:pt>
                      <c:pt idx="162">
                        <c:v>10.71</c:v>
                      </c:pt>
                      <c:pt idx="163">
                        <c:v>25</c:v>
                      </c:pt>
                      <c:pt idx="164">
                        <c:v>20.69</c:v>
                      </c:pt>
                      <c:pt idx="165">
                        <c:v>3.45</c:v>
                      </c:pt>
                      <c:pt idx="166">
                        <c:v>9.09</c:v>
                      </c:pt>
                      <c:pt idx="167">
                        <c:v>3.45</c:v>
                      </c:pt>
                      <c:pt idx="168">
                        <c:v>16.670000000000002</c:v>
                      </c:pt>
                      <c:pt idx="169">
                        <c:v>9.09</c:v>
                      </c:pt>
                      <c:pt idx="170">
                        <c:v>5.26</c:v>
                      </c:pt>
                      <c:pt idx="171">
                        <c:v>5</c:v>
                      </c:pt>
                      <c:pt idx="172">
                        <c:v>3.45</c:v>
                      </c:pt>
                      <c:pt idx="173">
                        <c:v>0</c:v>
                      </c:pt>
                      <c:pt idx="174">
                        <c:v>3.23</c:v>
                      </c:pt>
                      <c:pt idx="175">
                        <c:v>0</c:v>
                      </c:pt>
                      <c:pt idx="176">
                        <c:v>5.88</c:v>
                      </c:pt>
                      <c:pt idx="177">
                        <c:v>2.94</c:v>
                      </c:pt>
                      <c:pt idx="178">
                        <c:v>8.33</c:v>
                      </c:pt>
                      <c:pt idx="179">
                        <c:v>0</c:v>
                      </c:pt>
                      <c:pt idx="180">
                        <c:v>11.11</c:v>
                      </c:pt>
                      <c:pt idx="181">
                        <c:v>8.11</c:v>
                      </c:pt>
                      <c:pt idx="182">
                        <c:v>0</c:v>
                      </c:pt>
                      <c:pt idx="183">
                        <c:v>4.17</c:v>
                      </c:pt>
                      <c:pt idx="184">
                        <c:v>2.44</c:v>
                      </c:pt>
                      <c:pt idx="185">
                        <c:v>2.33</c:v>
                      </c:pt>
                      <c:pt idx="186">
                        <c:v>7.14</c:v>
                      </c:pt>
                      <c:pt idx="187">
                        <c:v>5.26</c:v>
                      </c:pt>
                      <c:pt idx="188">
                        <c:v>0</c:v>
                      </c:pt>
                      <c:pt idx="189">
                        <c:v>2.56</c:v>
                      </c:pt>
                      <c:pt idx="190">
                        <c:v>0</c:v>
                      </c:pt>
                      <c:pt idx="191">
                        <c:v>2.5</c:v>
                      </c:pt>
                      <c:pt idx="192">
                        <c:v>6.9</c:v>
                      </c:pt>
                      <c:pt idx="193">
                        <c:v>4.88</c:v>
                      </c:pt>
                      <c:pt idx="194">
                        <c:v>4</c:v>
                      </c:pt>
                      <c:pt idx="195">
                        <c:v>0</c:v>
                      </c:pt>
                      <c:pt idx="196">
                        <c:v>4</c:v>
                      </c:pt>
                      <c:pt idx="197">
                        <c:v>6.06</c:v>
                      </c:pt>
                      <c:pt idx="198">
                        <c:v>0</c:v>
                      </c:pt>
                      <c:pt idx="199">
                        <c:v>8</c:v>
                      </c:pt>
                      <c:pt idx="200">
                        <c:v>9.3800000000000008</c:v>
                      </c:pt>
                      <c:pt idx="201">
                        <c:v>0</c:v>
                      </c:pt>
                      <c:pt idx="202">
                        <c:v>3.23</c:v>
                      </c:pt>
                      <c:pt idx="203">
                        <c:v>0</c:v>
                      </c:pt>
                      <c:pt idx="204">
                        <c:v>12.12</c:v>
                      </c:pt>
                      <c:pt idx="205">
                        <c:v>8.11</c:v>
                      </c:pt>
                      <c:pt idx="206">
                        <c:v>11.11</c:v>
                      </c:pt>
                      <c:pt idx="207">
                        <c:v>2.78</c:v>
                      </c:pt>
                      <c:pt idx="208">
                        <c:v>0</c:v>
                      </c:pt>
                      <c:pt idx="209">
                        <c:v>0</c:v>
                      </c:pt>
                      <c:pt idx="210">
                        <c:v>5</c:v>
                      </c:pt>
                      <c:pt idx="211">
                        <c:v>11.11</c:v>
                      </c:pt>
                      <c:pt idx="212">
                        <c:v>6.9</c:v>
                      </c:pt>
                      <c:pt idx="213">
                        <c:v>8.57</c:v>
                      </c:pt>
                      <c:pt idx="214">
                        <c:v>2.94</c:v>
                      </c:pt>
                      <c:pt idx="215">
                        <c:v>0</c:v>
                      </c:pt>
                      <c:pt idx="216">
                        <c:v>11.11</c:v>
                      </c:pt>
                      <c:pt idx="217">
                        <c:v>0</c:v>
                      </c:pt>
                      <c:pt idx="218">
                        <c:v>0</c:v>
                      </c:pt>
                      <c:pt idx="219">
                        <c:v>6.67</c:v>
                      </c:pt>
                      <c:pt idx="220">
                        <c:v>0</c:v>
                      </c:pt>
                      <c:pt idx="221">
                        <c:v>0</c:v>
                      </c:pt>
                      <c:pt idx="222">
                        <c:v>2.78</c:v>
                      </c:pt>
                      <c:pt idx="223">
                        <c:v>0</c:v>
                      </c:pt>
                      <c:pt idx="224">
                        <c:v>2.94</c:v>
                      </c:pt>
                      <c:pt idx="225">
                        <c:v>0</c:v>
                      </c:pt>
                      <c:pt idx="226">
                        <c:v>2.86</c:v>
                      </c:pt>
                      <c:pt idx="227">
                        <c:v>0</c:v>
                      </c:pt>
                      <c:pt idx="228">
                        <c:v>0</c:v>
                      </c:pt>
                      <c:pt idx="229">
                        <c:v>0</c:v>
                      </c:pt>
                      <c:pt idx="230">
                        <c:v>0</c:v>
                      </c:pt>
                      <c:pt idx="231">
                        <c:v>0</c:v>
                      </c:pt>
                      <c:pt idx="232">
                        <c:v>0</c:v>
                      </c:pt>
                      <c:pt idx="233">
                        <c:v>0</c:v>
                      </c:pt>
                      <c:pt idx="234">
                        <c:v>0</c:v>
                      </c:pt>
                      <c:pt idx="235">
                        <c:v>0</c:v>
                      </c:pt>
                      <c:pt idx="236">
                        <c:v>0</c:v>
                      </c:pt>
                      <c:pt idx="237">
                        <c:v>0</c:v>
                      </c:pt>
                      <c:pt idx="238">
                        <c:v>7.14</c:v>
                      </c:pt>
                      <c:pt idx="239">
                        <c:v>2.94</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2.56</c:v>
                      </c:pt>
                      <c:pt idx="258">
                        <c:v>2.5</c:v>
                      </c:pt>
                      <c:pt idx="259">
                        <c:v>2.5</c:v>
                      </c:pt>
                      <c:pt idx="260">
                        <c:v>0</c:v>
                      </c:pt>
                      <c:pt idx="261">
                        <c:v>4.88</c:v>
                      </c:pt>
                      <c:pt idx="262">
                        <c:v>0</c:v>
                      </c:pt>
                      <c:pt idx="263">
                        <c:v>0</c:v>
                      </c:pt>
                      <c:pt idx="264">
                        <c:v>0</c:v>
                      </c:pt>
                      <c:pt idx="265">
                        <c:v>0</c:v>
                      </c:pt>
                      <c:pt idx="266">
                        <c:v>0</c:v>
                      </c:pt>
                      <c:pt idx="267">
                        <c:v>0</c:v>
                      </c:pt>
                      <c:pt idx="268">
                        <c:v>0</c:v>
                      </c:pt>
                      <c:pt idx="269">
                        <c:v>2.5</c:v>
                      </c:pt>
                      <c:pt idx="270">
                        <c:v>0</c:v>
                      </c:pt>
                      <c:pt idx="271">
                        <c:v>0</c:v>
                      </c:pt>
                      <c:pt idx="272">
                        <c:v>2.56</c:v>
                      </c:pt>
                      <c:pt idx="273">
                        <c:v>0</c:v>
                      </c:pt>
                      <c:pt idx="274">
                        <c:v>0</c:v>
                      </c:pt>
                      <c:pt idx="275">
                        <c:v>0</c:v>
                      </c:pt>
                      <c:pt idx="276">
                        <c:v>0</c:v>
                      </c:pt>
                      <c:pt idx="277">
                        <c:v>0</c:v>
                      </c:pt>
                      <c:pt idx="278">
                        <c:v>0</c:v>
                      </c:pt>
                      <c:pt idx="279">
                        <c:v>0</c:v>
                      </c:pt>
                      <c:pt idx="280">
                        <c:v>0</c:v>
                      </c:pt>
                      <c:pt idx="281">
                        <c:v>2.78</c:v>
                      </c:pt>
                      <c:pt idx="282">
                        <c:v>0</c:v>
                      </c:pt>
                      <c:pt idx="283">
                        <c:v>2.78</c:v>
                      </c:pt>
                      <c:pt idx="284">
                        <c:v>0</c:v>
                      </c:pt>
                      <c:pt idx="285">
                        <c:v>0</c:v>
                      </c:pt>
                      <c:pt idx="286">
                        <c:v>0</c:v>
                      </c:pt>
                      <c:pt idx="287">
                        <c:v>0</c:v>
                      </c:pt>
                      <c:pt idx="288">
                        <c:v>0</c:v>
                      </c:pt>
                      <c:pt idx="289">
                        <c:v>0</c:v>
                      </c:pt>
                      <c:pt idx="290">
                        <c:v>0</c:v>
                      </c:pt>
                      <c:pt idx="291">
                        <c:v>0</c:v>
                      </c:pt>
                    </c:numCache>
                  </c:numRef>
                </c:xVal>
                <c:yVal>
                  <c:numRef>
                    <c:extLst xmlns:c15="http://schemas.microsoft.com/office/drawing/2012/chart">
                      <c:ext xmlns:c15="http://schemas.microsoft.com/office/drawing/2012/chart" uri="{02D57815-91ED-43cb-92C2-25804820EDAC}">
                        <c15:formulaRef>
                          <c15:sqref>sheet16!$F$3:$F$294</c15:sqref>
                        </c15:formulaRef>
                      </c:ext>
                    </c:extLst>
                    <c:numCache>
                      <c:formatCode>General</c:formatCode>
                      <c:ptCount val="292"/>
                      <c:pt idx="142">
                        <c:v>54.55</c:v>
                      </c:pt>
                      <c:pt idx="143">
                        <c:v>66.67</c:v>
                      </c:pt>
                      <c:pt idx="144">
                        <c:v>24.14</c:v>
                      </c:pt>
                      <c:pt idx="145">
                        <c:v>39.39</c:v>
                      </c:pt>
                      <c:pt idx="146">
                        <c:v>43.75</c:v>
                      </c:pt>
                      <c:pt idx="147">
                        <c:v>58.62</c:v>
                      </c:pt>
                      <c:pt idx="148">
                        <c:v>66.67</c:v>
                      </c:pt>
                      <c:pt idx="149">
                        <c:v>61.54</c:v>
                      </c:pt>
                      <c:pt idx="150">
                        <c:v>61.54</c:v>
                      </c:pt>
                      <c:pt idx="151">
                        <c:v>60</c:v>
                      </c:pt>
                      <c:pt idx="152">
                        <c:v>41.67</c:v>
                      </c:pt>
                      <c:pt idx="153">
                        <c:v>52.17</c:v>
                      </c:pt>
                      <c:pt idx="154">
                        <c:v>47.62</c:v>
                      </c:pt>
                      <c:pt idx="155">
                        <c:v>39.29</c:v>
                      </c:pt>
                      <c:pt idx="156">
                        <c:v>40</c:v>
                      </c:pt>
                      <c:pt idx="157">
                        <c:v>48.57</c:v>
                      </c:pt>
                      <c:pt idx="158">
                        <c:v>14.29</c:v>
                      </c:pt>
                      <c:pt idx="159">
                        <c:v>48.72</c:v>
                      </c:pt>
                      <c:pt idx="160">
                        <c:v>36.840000000000003</c:v>
                      </c:pt>
                      <c:pt idx="161">
                        <c:v>38.89</c:v>
                      </c:pt>
                      <c:pt idx="162">
                        <c:v>35.71</c:v>
                      </c:pt>
                      <c:pt idx="163">
                        <c:v>58.33</c:v>
                      </c:pt>
                      <c:pt idx="164">
                        <c:v>17.239999999999998</c:v>
                      </c:pt>
                      <c:pt idx="165">
                        <c:v>44.83</c:v>
                      </c:pt>
                      <c:pt idx="166">
                        <c:v>63.64</c:v>
                      </c:pt>
                      <c:pt idx="167">
                        <c:v>82.76</c:v>
                      </c:pt>
                      <c:pt idx="168">
                        <c:v>58.33</c:v>
                      </c:pt>
                      <c:pt idx="169">
                        <c:v>54.55</c:v>
                      </c:pt>
                      <c:pt idx="170">
                        <c:v>73.680000000000007</c:v>
                      </c:pt>
                      <c:pt idx="171">
                        <c:v>70</c:v>
                      </c:pt>
                      <c:pt idx="172">
                        <c:v>65.52</c:v>
                      </c:pt>
                      <c:pt idx="173">
                        <c:v>70.83</c:v>
                      </c:pt>
                      <c:pt idx="174">
                        <c:v>80.650000000000006</c:v>
                      </c:pt>
                      <c:pt idx="175">
                        <c:v>63.89</c:v>
                      </c:pt>
                      <c:pt idx="176">
                        <c:v>44.12</c:v>
                      </c:pt>
                      <c:pt idx="177">
                        <c:v>58.82</c:v>
                      </c:pt>
                      <c:pt idx="178">
                        <c:v>58.33</c:v>
                      </c:pt>
                      <c:pt idx="179">
                        <c:v>54.05</c:v>
                      </c:pt>
                      <c:pt idx="180">
                        <c:v>48.15</c:v>
                      </c:pt>
                      <c:pt idx="181">
                        <c:v>35.14</c:v>
                      </c:pt>
                      <c:pt idx="182">
                        <c:v>72.41</c:v>
                      </c:pt>
                      <c:pt idx="183">
                        <c:v>83.33</c:v>
                      </c:pt>
                      <c:pt idx="184">
                        <c:v>19.510000000000002</c:v>
                      </c:pt>
                      <c:pt idx="185">
                        <c:v>32.56</c:v>
                      </c:pt>
                      <c:pt idx="186">
                        <c:v>9.52</c:v>
                      </c:pt>
                      <c:pt idx="187">
                        <c:v>44.74</c:v>
                      </c:pt>
                      <c:pt idx="188">
                        <c:v>20</c:v>
                      </c:pt>
                      <c:pt idx="189">
                        <c:v>69.23</c:v>
                      </c:pt>
                      <c:pt idx="190">
                        <c:v>70.27</c:v>
                      </c:pt>
                      <c:pt idx="191">
                        <c:v>80</c:v>
                      </c:pt>
                      <c:pt idx="192">
                        <c:v>65.52</c:v>
                      </c:pt>
                      <c:pt idx="193">
                        <c:v>60.98</c:v>
                      </c:pt>
                      <c:pt idx="194">
                        <c:v>80</c:v>
                      </c:pt>
                      <c:pt idx="195">
                        <c:v>90</c:v>
                      </c:pt>
                      <c:pt idx="196">
                        <c:v>84</c:v>
                      </c:pt>
                      <c:pt idx="197">
                        <c:v>81.819999999999993</c:v>
                      </c:pt>
                      <c:pt idx="198">
                        <c:v>77.27</c:v>
                      </c:pt>
                      <c:pt idx="199">
                        <c:v>56</c:v>
                      </c:pt>
                      <c:pt idx="200">
                        <c:v>62.5</c:v>
                      </c:pt>
                      <c:pt idx="201">
                        <c:v>100</c:v>
                      </c:pt>
                      <c:pt idx="202">
                        <c:v>64.52</c:v>
                      </c:pt>
                      <c:pt idx="203">
                        <c:v>80.77</c:v>
                      </c:pt>
                      <c:pt idx="204">
                        <c:v>36.36</c:v>
                      </c:pt>
                      <c:pt idx="205">
                        <c:v>37.840000000000003</c:v>
                      </c:pt>
                      <c:pt idx="206">
                        <c:v>25</c:v>
                      </c:pt>
                      <c:pt idx="207">
                        <c:v>63.89</c:v>
                      </c:pt>
                      <c:pt idx="208">
                        <c:v>14.29</c:v>
                      </c:pt>
                      <c:pt idx="209">
                        <c:v>66.67</c:v>
                      </c:pt>
                      <c:pt idx="210">
                        <c:v>50</c:v>
                      </c:pt>
                      <c:pt idx="211">
                        <c:v>48.15</c:v>
                      </c:pt>
                      <c:pt idx="212">
                        <c:v>62.07</c:v>
                      </c:pt>
                      <c:pt idx="213">
                        <c:v>54.29</c:v>
                      </c:pt>
                      <c:pt idx="214">
                        <c:v>14.71</c:v>
                      </c:pt>
                      <c:pt idx="215">
                        <c:v>42.86</c:v>
                      </c:pt>
                      <c:pt idx="216">
                        <c:v>51.85</c:v>
                      </c:pt>
                    </c:numCache>
                  </c:numRef>
                </c:yVal>
                <c:smooth val="0"/>
                <c:extLst xmlns:c15="http://schemas.microsoft.com/office/drawing/2012/chart">
                  <c:ext xmlns:c16="http://schemas.microsoft.com/office/drawing/2014/chart" uri="{C3380CC4-5D6E-409C-BE32-E72D297353CC}">
                    <c16:uniqueId val="{00000003-FA70-4849-8409-EDAA166B3CF4}"/>
                  </c:ext>
                </c:extLst>
              </c15:ser>
            </c15:filteredScatterSeries>
          </c:ext>
        </c:extLst>
      </c:scatterChart>
      <c:valAx>
        <c:axId val="114859550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dirty="0"/>
                  <a:t>% of villages with no institutional deliveries</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48593008"/>
        <c:crosses val="autoZero"/>
        <c:crossBetween val="midCat"/>
        <c:majorUnit val="20"/>
      </c:valAx>
      <c:valAx>
        <c:axId val="11485930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dirty="0"/>
                  <a:t>% of villages with all institutional</a:t>
                </a:r>
                <a:r>
                  <a:rPr lang="en-US" baseline="0" dirty="0"/>
                  <a:t> deliveries</a:t>
                </a:r>
                <a:endParaRPr lang="en-US" dirty="0"/>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48595504"/>
        <c:crosses val="autoZero"/>
        <c:crossBetween val="midCat"/>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sz="105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Richest tertile: NFHS 2015-16</c:v>
          </c:tx>
          <c:spPr>
            <a:ln w="19050" cap="rnd">
              <a:noFill/>
              <a:round/>
            </a:ln>
            <a:effectLst/>
          </c:spPr>
          <c:marker>
            <c:symbol val="circle"/>
            <c:size val="10"/>
            <c:spPr>
              <a:solidFill>
                <a:schemeClr val="accent2">
                  <a:lumMod val="20000"/>
                  <a:lumOff val="80000"/>
                </a:schemeClr>
              </a:solidFill>
              <a:ln w="9525">
                <a:solidFill>
                  <a:schemeClr val="accent1"/>
                </a:solidFill>
              </a:ln>
              <a:effectLst/>
            </c:spPr>
          </c:marker>
          <c:xVal>
            <c:numRef>
              <c:f>Sheet13!$A$2:$A$147</c:f>
              <c:numCache>
                <c:formatCode>General</c:formatCode>
                <c:ptCount val="146"/>
                <c:pt idx="0">
                  <c:v>0</c:v>
                </c:pt>
                <c:pt idx="1">
                  <c:v>0</c:v>
                </c:pt>
                <c:pt idx="2">
                  <c:v>3.57</c:v>
                </c:pt>
                <c:pt idx="3">
                  <c:v>7.5</c:v>
                </c:pt>
                <c:pt idx="4">
                  <c:v>3.7</c:v>
                </c:pt>
                <c:pt idx="5">
                  <c:v>0</c:v>
                </c:pt>
                <c:pt idx="6">
                  <c:v>4.88</c:v>
                </c:pt>
                <c:pt idx="7">
                  <c:v>0</c:v>
                </c:pt>
                <c:pt idx="8">
                  <c:v>4.76</c:v>
                </c:pt>
                <c:pt idx="9">
                  <c:v>4.6500000000000004</c:v>
                </c:pt>
                <c:pt idx="10">
                  <c:v>3.13</c:v>
                </c:pt>
                <c:pt idx="11">
                  <c:v>5.26</c:v>
                </c:pt>
                <c:pt idx="12">
                  <c:v>7.14</c:v>
                </c:pt>
                <c:pt idx="13">
                  <c:v>6.9</c:v>
                </c:pt>
                <c:pt idx="14">
                  <c:v>8.33</c:v>
                </c:pt>
                <c:pt idx="15">
                  <c:v>10</c:v>
                </c:pt>
                <c:pt idx="16">
                  <c:v>13.04</c:v>
                </c:pt>
                <c:pt idx="17">
                  <c:v>6.67</c:v>
                </c:pt>
                <c:pt idx="18">
                  <c:v>6.25</c:v>
                </c:pt>
                <c:pt idx="19">
                  <c:v>8.6999999999999993</c:v>
                </c:pt>
                <c:pt idx="20">
                  <c:v>15.79</c:v>
                </c:pt>
                <c:pt idx="21">
                  <c:v>0</c:v>
                </c:pt>
                <c:pt idx="22">
                  <c:v>0</c:v>
                </c:pt>
                <c:pt idx="23">
                  <c:v>15.38</c:v>
                </c:pt>
                <c:pt idx="24">
                  <c:v>17.649999999999999</c:v>
                </c:pt>
                <c:pt idx="25">
                  <c:v>3.7</c:v>
                </c:pt>
                <c:pt idx="26">
                  <c:v>5.26</c:v>
                </c:pt>
                <c:pt idx="27">
                  <c:v>27.78</c:v>
                </c:pt>
                <c:pt idx="28">
                  <c:v>0</c:v>
                </c:pt>
                <c:pt idx="29">
                  <c:v>15.79</c:v>
                </c:pt>
                <c:pt idx="30">
                  <c:v>0</c:v>
                </c:pt>
                <c:pt idx="31">
                  <c:v>6.67</c:v>
                </c:pt>
                <c:pt idx="32">
                  <c:v>0</c:v>
                </c:pt>
                <c:pt idx="33">
                  <c:v>0</c:v>
                </c:pt>
                <c:pt idx="34">
                  <c:v>0</c:v>
                </c:pt>
                <c:pt idx="35">
                  <c:v>0</c:v>
                </c:pt>
                <c:pt idx="36">
                  <c:v>10</c:v>
                </c:pt>
                <c:pt idx="37">
                  <c:v>0</c:v>
                </c:pt>
                <c:pt idx="38">
                  <c:v>9.09</c:v>
                </c:pt>
                <c:pt idx="39">
                  <c:v>0</c:v>
                </c:pt>
                <c:pt idx="40">
                  <c:v>5.88</c:v>
                </c:pt>
                <c:pt idx="41">
                  <c:v>8</c:v>
                </c:pt>
                <c:pt idx="42">
                  <c:v>7.41</c:v>
                </c:pt>
                <c:pt idx="43">
                  <c:v>8</c:v>
                </c:pt>
                <c:pt idx="44">
                  <c:v>10.53</c:v>
                </c:pt>
                <c:pt idx="45">
                  <c:v>4.3499999999999996</c:v>
                </c:pt>
                <c:pt idx="46">
                  <c:v>3.85</c:v>
                </c:pt>
                <c:pt idx="47">
                  <c:v>8</c:v>
                </c:pt>
                <c:pt idx="48">
                  <c:v>40</c:v>
                </c:pt>
                <c:pt idx="49">
                  <c:v>18.18</c:v>
                </c:pt>
                <c:pt idx="50">
                  <c:v>45</c:v>
                </c:pt>
                <c:pt idx="51">
                  <c:v>5.26</c:v>
                </c:pt>
                <c:pt idx="52">
                  <c:v>18.18</c:v>
                </c:pt>
                <c:pt idx="53">
                  <c:v>9.09</c:v>
                </c:pt>
                <c:pt idx="54">
                  <c:v>0</c:v>
                </c:pt>
                <c:pt idx="55">
                  <c:v>6.67</c:v>
                </c:pt>
                <c:pt idx="56">
                  <c:v>8</c:v>
                </c:pt>
                <c:pt idx="57">
                  <c:v>3.13</c:v>
                </c:pt>
                <c:pt idx="58">
                  <c:v>3.13</c:v>
                </c:pt>
                <c:pt idx="59">
                  <c:v>12</c:v>
                </c:pt>
                <c:pt idx="60">
                  <c:v>3.57</c:v>
                </c:pt>
                <c:pt idx="61">
                  <c:v>3.57</c:v>
                </c:pt>
                <c:pt idx="62">
                  <c:v>5.71</c:v>
                </c:pt>
                <c:pt idx="63">
                  <c:v>12.5</c:v>
                </c:pt>
                <c:pt idx="64">
                  <c:v>3.7</c:v>
                </c:pt>
                <c:pt idx="65">
                  <c:v>2.78</c:v>
                </c:pt>
                <c:pt idx="66">
                  <c:v>3.45</c:v>
                </c:pt>
                <c:pt idx="67">
                  <c:v>4.76</c:v>
                </c:pt>
                <c:pt idx="68">
                  <c:v>14.29</c:v>
                </c:pt>
                <c:pt idx="69">
                  <c:v>4.17</c:v>
                </c:pt>
                <c:pt idx="70">
                  <c:v>13.33</c:v>
                </c:pt>
                <c:pt idx="71">
                  <c:v>0</c:v>
                </c:pt>
                <c:pt idx="72">
                  <c:v>6.9</c:v>
                </c:pt>
                <c:pt idx="73">
                  <c:v>4</c:v>
                </c:pt>
                <c:pt idx="74">
                  <c:v>0</c:v>
                </c:pt>
                <c:pt idx="75">
                  <c:v>0</c:v>
                </c:pt>
                <c:pt idx="76">
                  <c:v>0</c:v>
                </c:pt>
                <c:pt idx="77">
                  <c:v>0</c:v>
                </c:pt>
                <c:pt idx="78">
                  <c:v>0</c:v>
                </c:pt>
                <c:pt idx="79">
                  <c:v>3.57</c:v>
                </c:pt>
                <c:pt idx="80">
                  <c:v>0</c:v>
                </c:pt>
                <c:pt idx="81">
                  <c:v>0</c:v>
                </c:pt>
                <c:pt idx="82">
                  <c:v>0</c:v>
                </c:pt>
                <c:pt idx="83">
                  <c:v>0</c:v>
                </c:pt>
                <c:pt idx="84">
                  <c:v>11.43</c:v>
                </c:pt>
                <c:pt idx="85">
                  <c:v>4.3499999999999996</c:v>
                </c:pt>
                <c:pt idx="86">
                  <c:v>15.79</c:v>
                </c:pt>
                <c:pt idx="87">
                  <c:v>0</c:v>
                </c:pt>
                <c:pt idx="88">
                  <c:v>0</c:v>
                </c:pt>
                <c:pt idx="89">
                  <c:v>0</c:v>
                </c:pt>
                <c:pt idx="90">
                  <c:v>0</c:v>
                </c:pt>
                <c:pt idx="91">
                  <c:v>0</c:v>
                </c:pt>
                <c:pt idx="92">
                  <c:v>0</c:v>
                </c:pt>
                <c:pt idx="93">
                  <c:v>0</c:v>
                </c:pt>
                <c:pt idx="94">
                  <c:v>16.670000000000002</c:v>
                </c:pt>
                <c:pt idx="95">
                  <c:v>0</c:v>
                </c:pt>
                <c:pt idx="96">
                  <c:v>0</c:v>
                </c:pt>
                <c:pt idx="97">
                  <c:v>3.57</c:v>
                </c:pt>
                <c:pt idx="98">
                  <c:v>10</c:v>
                </c:pt>
                <c:pt idx="99">
                  <c:v>5.56</c:v>
                </c:pt>
                <c:pt idx="100">
                  <c:v>0</c:v>
                </c:pt>
                <c:pt idx="101">
                  <c:v>0</c:v>
                </c:pt>
                <c:pt idx="102">
                  <c:v>0</c:v>
                </c:pt>
                <c:pt idx="103">
                  <c:v>0</c:v>
                </c:pt>
                <c:pt idx="104">
                  <c:v>25</c:v>
                </c:pt>
                <c:pt idx="105">
                  <c:v>0</c:v>
                </c:pt>
                <c:pt idx="106">
                  <c:v>0</c:v>
                </c:pt>
                <c:pt idx="107">
                  <c:v>3.33</c:v>
                </c:pt>
                <c:pt idx="108">
                  <c:v>0</c:v>
                </c:pt>
                <c:pt idx="109">
                  <c:v>4.17</c:v>
                </c:pt>
                <c:pt idx="110">
                  <c:v>5.88</c:v>
                </c:pt>
                <c:pt idx="111">
                  <c:v>0</c:v>
                </c:pt>
                <c:pt idx="112">
                  <c:v>0</c:v>
                </c:pt>
                <c:pt idx="113">
                  <c:v>5.56</c:v>
                </c:pt>
                <c:pt idx="114">
                  <c:v>0</c:v>
                </c:pt>
                <c:pt idx="115">
                  <c:v>9.09</c:v>
                </c:pt>
                <c:pt idx="116">
                  <c:v>3.7</c:v>
                </c:pt>
                <c:pt idx="117">
                  <c:v>4.3499999999999996</c:v>
                </c:pt>
                <c:pt idx="118">
                  <c:v>0</c:v>
                </c:pt>
                <c:pt idx="119">
                  <c:v>3.85</c:v>
                </c:pt>
                <c:pt idx="120">
                  <c:v>0</c:v>
                </c:pt>
                <c:pt idx="121">
                  <c:v>3.7</c:v>
                </c:pt>
                <c:pt idx="122">
                  <c:v>0</c:v>
                </c:pt>
                <c:pt idx="123">
                  <c:v>2.86</c:v>
                </c:pt>
                <c:pt idx="124">
                  <c:v>0</c:v>
                </c:pt>
                <c:pt idx="125">
                  <c:v>0</c:v>
                </c:pt>
                <c:pt idx="126">
                  <c:v>0</c:v>
                </c:pt>
                <c:pt idx="127">
                  <c:v>5.56</c:v>
                </c:pt>
                <c:pt idx="128">
                  <c:v>0</c:v>
                </c:pt>
                <c:pt idx="129">
                  <c:v>0</c:v>
                </c:pt>
                <c:pt idx="130">
                  <c:v>0</c:v>
                </c:pt>
                <c:pt idx="131">
                  <c:v>3.85</c:v>
                </c:pt>
                <c:pt idx="132">
                  <c:v>0</c:v>
                </c:pt>
                <c:pt idx="133">
                  <c:v>0</c:v>
                </c:pt>
                <c:pt idx="134">
                  <c:v>6.45</c:v>
                </c:pt>
                <c:pt idx="135">
                  <c:v>5.26</c:v>
                </c:pt>
                <c:pt idx="136">
                  <c:v>0</c:v>
                </c:pt>
                <c:pt idx="137">
                  <c:v>4.76</c:v>
                </c:pt>
                <c:pt idx="138">
                  <c:v>12.5</c:v>
                </c:pt>
                <c:pt idx="139">
                  <c:v>6.67</c:v>
                </c:pt>
                <c:pt idx="140">
                  <c:v>0</c:v>
                </c:pt>
                <c:pt idx="141">
                  <c:v>3.23</c:v>
                </c:pt>
                <c:pt idx="142">
                  <c:v>0</c:v>
                </c:pt>
                <c:pt idx="143">
                  <c:v>3.23</c:v>
                </c:pt>
                <c:pt idx="144">
                  <c:v>0</c:v>
                </c:pt>
                <c:pt idx="145">
                  <c:v>3.57</c:v>
                </c:pt>
              </c:numCache>
            </c:numRef>
          </c:xVal>
          <c:yVal>
            <c:numRef>
              <c:f>Sheet13!$B$2:$B$147</c:f>
              <c:numCache>
                <c:formatCode>General</c:formatCode>
                <c:ptCount val="146"/>
                <c:pt idx="0">
                  <c:v>51.28</c:v>
                </c:pt>
                <c:pt idx="1">
                  <c:v>44.83</c:v>
                </c:pt>
                <c:pt idx="2">
                  <c:v>64.290000000000006</c:v>
                </c:pt>
                <c:pt idx="3">
                  <c:v>42.5</c:v>
                </c:pt>
                <c:pt idx="4">
                  <c:v>51.85</c:v>
                </c:pt>
                <c:pt idx="5">
                  <c:v>46.43</c:v>
                </c:pt>
                <c:pt idx="6">
                  <c:v>34.15</c:v>
                </c:pt>
                <c:pt idx="7">
                  <c:v>57.58</c:v>
                </c:pt>
                <c:pt idx="8">
                  <c:v>33.33</c:v>
                </c:pt>
                <c:pt idx="9">
                  <c:v>16.28</c:v>
                </c:pt>
                <c:pt idx="10">
                  <c:v>37.5</c:v>
                </c:pt>
                <c:pt idx="11">
                  <c:v>47.37</c:v>
                </c:pt>
                <c:pt idx="12">
                  <c:v>39.29</c:v>
                </c:pt>
                <c:pt idx="13">
                  <c:v>37.93</c:v>
                </c:pt>
                <c:pt idx="14">
                  <c:v>58.33</c:v>
                </c:pt>
                <c:pt idx="15">
                  <c:v>66.67</c:v>
                </c:pt>
                <c:pt idx="16">
                  <c:v>43.48</c:v>
                </c:pt>
                <c:pt idx="17">
                  <c:v>60</c:v>
                </c:pt>
                <c:pt idx="18">
                  <c:v>62.5</c:v>
                </c:pt>
                <c:pt idx="19">
                  <c:v>52.17</c:v>
                </c:pt>
                <c:pt idx="20">
                  <c:v>47.37</c:v>
                </c:pt>
                <c:pt idx="21">
                  <c:v>70.59</c:v>
                </c:pt>
                <c:pt idx="22">
                  <c:v>100</c:v>
                </c:pt>
                <c:pt idx="23">
                  <c:v>69.23</c:v>
                </c:pt>
                <c:pt idx="24">
                  <c:v>64.709999999999994</c:v>
                </c:pt>
                <c:pt idx="25">
                  <c:v>81.48</c:v>
                </c:pt>
                <c:pt idx="26">
                  <c:v>89.47</c:v>
                </c:pt>
                <c:pt idx="27">
                  <c:v>33.33</c:v>
                </c:pt>
                <c:pt idx="28">
                  <c:v>80</c:v>
                </c:pt>
                <c:pt idx="29">
                  <c:v>68.42</c:v>
                </c:pt>
                <c:pt idx="30">
                  <c:v>81.819999999999993</c:v>
                </c:pt>
                <c:pt idx="31">
                  <c:v>80</c:v>
                </c:pt>
                <c:pt idx="32">
                  <c:v>93.75</c:v>
                </c:pt>
                <c:pt idx="33">
                  <c:v>81.819999999999993</c:v>
                </c:pt>
                <c:pt idx="34">
                  <c:v>76</c:v>
                </c:pt>
                <c:pt idx="35">
                  <c:v>92.31</c:v>
                </c:pt>
                <c:pt idx="36">
                  <c:v>70</c:v>
                </c:pt>
                <c:pt idx="37">
                  <c:v>85</c:v>
                </c:pt>
                <c:pt idx="38">
                  <c:v>81.819999999999993</c:v>
                </c:pt>
                <c:pt idx="39">
                  <c:v>100</c:v>
                </c:pt>
                <c:pt idx="40">
                  <c:v>88.24</c:v>
                </c:pt>
                <c:pt idx="41">
                  <c:v>72</c:v>
                </c:pt>
                <c:pt idx="42">
                  <c:v>77.78</c:v>
                </c:pt>
                <c:pt idx="43">
                  <c:v>68</c:v>
                </c:pt>
                <c:pt idx="44">
                  <c:v>78.95</c:v>
                </c:pt>
                <c:pt idx="45">
                  <c:v>73.91</c:v>
                </c:pt>
                <c:pt idx="46">
                  <c:v>76.92</c:v>
                </c:pt>
                <c:pt idx="47">
                  <c:v>88</c:v>
                </c:pt>
                <c:pt idx="48">
                  <c:v>33.33</c:v>
                </c:pt>
                <c:pt idx="49">
                  <c:v>72.73</c:v>
                </c:pt>
                <c:pt idx="50">
                  <c:v>25</c:v>
                </c:pt>
                <c:pt idx="51">
                  <c:v>73.680000000000007</c:v>
                </c:pt>
                <c:pt idx="52">
                  <c:v>31.82</c:v>
                </c:pt>
                <c:pt idx="53">
                  <c:v>60.61</c:v>
                </c:pt>
                <c:pt idx="54">
                  <c:v>68</c:v>
                </c:pt>
                <c:pt idx="55">
                  <c:v>56.67</c:v>
                </c:pt>
                <c:pt idx="56">
                  <c:v>68</c:v>
                </c:pt>
                <c:pt idx="57">
                  <c:v>59.38</c:v>
                </c:pt>
                <c:pt idx="58">
                  <c:v>84.38</c:v>
                </c:pt>
                <c:pt idx="59">
                  <c:v>76</c:v>
                </c:pt>
                <c:pt idx="60">
                  <c:v>57.14</c:v>
                </c:pt>
                <c:pt idx="61">
                  <c:v>71.430000000000007</c:v>
                </c:pt>
                <c:pt idx="62">
                  <c:v>62.86</c:v>
                </c:pt>
                <c:pt idx="63">
                  <c:v>79.17</c:v>
                </c:pt>
                <c:pt idx="64">
                  <c:v>59.26</c:v>
                </c:pt>
                <c:pt idx="65">
                  <c:v>72.22</c:v>
                </c:pt>
                <c:pt idx="66">
                  <c:v>65.52</c:v>
                </c:pt>
                <c:pt idx="67">
                  <c:v>80.95</c:v>
                </c:pt>
                <c:pt idx="68">
                  <c:v>64.290000000000006</c:v>
                </c:pt>
                <c:pt idx="69">
                  <c:v>58.33</c:v>
                </c:pt>
                <c:pt idx="70">
                  <c:v>53.33</c:v>
                </c:pt>
                <c:pt idx="71">
                  <c:v>76.67</c:v>
                </c:pt>
                <c:pt idx="72">
                  <c:v>75.86</c:v>
                </c:pt>
                <c:pt idx="73">
                  <c:v>68</c:v>
                </c:pt>
                <c:pt idx="74">
                  <c:v>65.63</c:v>
                </c:pt>
                <c:pt idx="75">
                  <c:v>63.64</c:v>
                </c:pt>
                <c:pt idx="76">
                  <c:v>58.82</c:v>
                </c:pt>
                <c:pt idx="77">
                  <c:v>58.82</c:v>
                </c:pt>
                <c:pt idx="78">
                  <c:v>72.73</c:v>
                </c:pt>
                <c:pt idx="79">
                  <c:v>50</c:v>
                </c:pt>
                <c:pt idx="80">
                  <c:v>82.76</c:v>
                </c:pt>
                <c:pt idx="81">
                  <c:v>54.84</c:v>
                </c:pt>
                <c:pt idx="82">
                  <c:v>72.73</c:v>
                </c:pt>
                <c:pt idx="83">
                  <c:v>59.09</c:v>
                </c:pt>
                <c:pt idx="84">
                  <c:v>71.430000000000007</c:v>
                </c:pt>
                <c:pt idx="85">
                  <c:v>60.87</c:v>
                </c:pt>
                <c:pt idx="86">
                  <c:v>73.680000000000007</c:v>
                </c:pt>
                <c:pt idx="87">
                  <c:v>62.5</c:v>
                </c:pt>
                <c:pt idx="88">
                  <c:v>70.59</c:v>
                </c:pt>
                <c:pt idx="89">
                  <c:v>94.12</c:v>
                </c:pt>
                <c:pt idx="90">
                  <c:v>94.12</c:v>
                </c:pt>
                <c:pt idx="91">
                  <c:v>94.12</c:v>
                </c:pt>
                <c:pt idx="92">
                  <c:v>88.89</c:v>
                </c:pt>
                <c:pt idx="93">
                  <c:v>68.180000000000007</c:v>
                </c:pt>
                <c:pt idx="94">
                  <c:v>66.67</c:v>
                </c:pt>
                <c:pt idx="95">
                  <c:v>72</c:v>
                </c:pt>
                <c:pt idx="96">
                  <c:v>77.27</c:v>
                </c:pt>
                <c:pt idx="97">
                  <c:v>92.86</c:v>
                </c:pt>
                <c:pt idx="98">
                  <c:v>80</c:v>
                </c:pt>
                <c:pt idx="99">
                  <c:v>94.44</c:v>
                </c:pt>
                <c:pt idx="100">
                  <c:v>69.23</c:v>
                </c:pt>
                <c:pt idx="101">
                  <c:v>87.5</c:v>
                </c:pt>
                <c:pt idx="102">
                  <c:v>90.91</c:v>
                </c:pt>
                <c:pt idx="103">
                  <c:v>90</c:v>
                </c:pt>
                <c:pt idx="104">
                  <c:v>62.5</c:v>
                </c:pt>
                <c:pt idx="105">
                  <c:v>87.5</c:v>
                </c:pt>
                <c:pt idx="106">
                  <c:v>84.62</c:v>
                </c:pt>
                <c:pt idx="107">
                  <c:v>90</c:v>
                </c:pt>
                <c:pt idx="108">
                  <c:v>95.24</c:v>
                </c:pt>
                <c:pt idx="109">
                  <c:v>87.5</c:v>
                </c:pt>
                <c:pt idx="110">
                  <c:v>82.35</c:v>
                </c:pt>
                <c:pt idx="111">
                  <c:v>96.67</c:v>
                </c:pt>
                <c:pt idx="112">
                  <c:v>100</c:v>
                </c:pt>
                <c:pt idx="113">
                  <c:v>94.44</c:v>
                </c:pt>
                <c:pt idx="114">
                  <c:v>83.33</c:v>
                </c:pt>
                <c:pt idx="115">
                  <c:v>72.73</c:v>
                </c:pt>
                <c:pt idx="116">
                  <c:v>81.48</c:v>
                </c:pt>
                <c:pt idx="117">
                  <c:v>56.52</c:v>
                </c:pt>
                <c:pt idx="118">
                  <c:v>87.1</c:v>
                </c:pt>
                <c:pt idx="119">
                  <c:v>88.46</c:v>
                </c:pt>
                <c:pt idx="120">
                  <c:v>89.66</c:v>
                </c:pt>
                <c:pt idx="121">
                  <c:v>88.89</c:v>
                </c:pt>
                <c:pt idx="122">
                  <c:v>86.21</c:v>
                </c:pt>
                <c:pt idx="123">
                  <c:v>82.86</c:v>
                </c:pt>
                <c:pt idx="124">
                  <c:v>89.29</c:v>
                </c:pt>
                <c:pt idx="125">
                  <c:v>95.65</c:v>
                </c:pt>
                <c:pt idx="126">
                  <c:v>100</c:v>
                </c:pt>
                <c:pt idx="127">
                  <c:v>75</c:v>
                </c:pt>
                <c:pt idx="128">
                  <c:v>100</c:v>
                </c:pt>
                <c:pt idx="129">
                  <c:v>96.67</c:v>
                </c:pt>
                <c:pt idx="130">
                  <c:v>78.95</c:v>
                </c:pt>
                <c:pt idx="131">
                  <c:v>84.62</c:v>
                </c:pt>
                <c:pt idx="132">
                  <c:v>92.31</c:v>
                </c:pt>
                <c:pt idx="133">
                  <c:v>83.33</c:v>
                </c:pt>
                <c:pt idx="134">
                  <c:v>64.52</c:v>
                </c:pt>
                <c:pt idx="135">
                  <c:v>73.680000000000007</c:v>
                </c:pt>
                <c:pt idx="136">
                  <c:v>89.66</c:v>
                </c:pt>
                <c:pt idx="137">
                  <c:v>71.430000000000007</c:v>
                </c:pt>
                <c:pt idx="138">
                  <c:v>37.5</c:v>
                </c:pt>
                <c:pt idx="139">
                  <c:v>50</c:v>
                </c:pt>
                <c:pt idx="140">
                  <c:v>76</c:v>
                </c:pt>
                <c:pt idx="141">
                  <c:v>83.87</c:v>
                </c:pt>
                <c:pt idx="142">
                  <c:v>91.67</c:v>
                </c:pt>
                <c:pt idx="143">
                  <c:v>67.739999999999995</c:v>
                </c:pt>
                <c:pt idx="144">
                  <c:v>80</c:v>
                </c:pt>
                <c:pt idx="145">
                  <c:v>89.29</c:v>
                </c:pt>
              </c:numCache>
            </c:numRef>
          </c:yVal>
          <c:smooth val="0"/>
          <c:extLst>
            <c:ext xmlns:c16="http://schemas.microsoft.com/office/drawing/2014/chart" uri="{C3380CC4-5D6E-409C-BE32-E72D297353CC}">
              <c16:uniqueId val="{00000000-883A-4732-97B6-62D4AF99F2BD}"/>
            </c:ext>
          </c:extLst>
        </c:ser>
        <c:ser>
          <c:idx val="2"/>
          <c:order val="1"/>
          <c:tx>
            <c:v>Richest tertile: NFHS 2020-21</c:v>
          </c:tx>
          <c:spPr>
            <a:ln w="19050" cap="rnd">
              <a:noFill/>
              <a:round/>
            </a:ln>
            <a:effectLst/>
          </c:spPr>
          <c:marker>
            <c:symbol val="circle"/>
            <c:size val="10"/>
            <c:spPr>
              <a:solidFill>
                <a:schemeClr val="accent2"/>
              </a:solidFill>
              <a:ln w="9525">
                <a:solidFill>
                  <a:schemeClr val="accent3"/>
                </a:solidFill>
              </a:ln>
              <a:effectLst/>
            </c:spPr>
          </c:marker>
          <c:xVal>
            <c:numRef>
              <c:f>Sheet13!$A$2:$A$147</c:f>
              <c:numCache>
                <c:formatCode>General</c:formatCode>
                <c:ptCount val="146"/>
                <c:pt idx="0">
                  <c:v>0</c:v>
                </c:pt>
                <c:pt idx="1">
                  <c:v>0</c:v>
                </c:pt>
                <c:pt idx="2">
                  <c:v>3.57</c:v>
                </c:pt>
                <c:pt idx="3">
                  <c:v>7.5</c:v>
                </c:pt>
                <c:pt idx="4">
                  <c:v>3.7</c:v>
                </c:pt>
                <c:pt idx="5">
                  <c:v>0</c:v>
                </c:pt>
                <c:pt idx="6">
                  <c:v>4.88</c:v>
                </c:pt>
                <c:pt idx="7">
                  <c:v>0</c:v>
                </c:pt>
                <c:pt idx="8">
                  <c:v>4.76</c:v>
                </c:pt>
                <c:pt idx="9">
                  <c:v>4.6500000000000004</c:v>
                </c:pt>
                <c:pt idx="10">
                  <c:v>3.13</c:v>
                </c:pt>
                <c:pt idx="11">
                  <c:v>5.26</c:v>
                </c:pt>
                <c:pt idx="12">
                  <c:v>7.14</c:v>
                </c:pt>
                <c:pt idx="13">
                  <c:v>6.9</c:v>
                </c:pt>
                <c:pt idx="14">
                  <c:v>8.33</c:v>
                </c:pt>
                <c:pt idx="15">
                  <c:v>10</c:v>
                </c:pt>
                <c:pt idx="16">
                  <c:v>13.04</c:v>
                </c:pt>
                <c:pt idx="17">
                  <c:v>6.67</c:v>
                </c:pt>
                <c:pt idx="18">
                  <c:v>6.25</c:v>
                </c:pt>
                <c:pt idx="19">
                  <c:v>8.6999999999999993</c:v>
                </c:pt>
                <c:pt idx="20">
                  <c:v>15.79</c:v>
                </c:pt>
                <c:pt idx="21">
                  <c:v>0</c:v>
                </c:pt>
                <c:pt idx="22">
                  <c:v>0</c:v>
                </c:pt>
                <c:pt idx="23">
                  <c:v>15.38</c:v>
                </c:pt>
                <c:pt idx="24">
                  <c:v>17.649999999999999</c:v>
                </c:pt>
                <c:pt idx="25">
                  <c:v>3.7</c:v>
                </c:pt>
                <c:pt idx="26">
                  <c:v>5.26</c:v>
                </c:pt>
                <c:pt idx="27">
                  <c:v>27.78</c:v>
                </c:pt>
                <c:pt idx="28">
                  <c:v>0</c:v>
                </c:pt>
                <c:pt idx="29">
                  <c:v>15.79</c:v>
                </c:pt>
                <c:pt idx="30">
                  <c:v>0</c:v>
                </c:pt>
                <c:pt idx="31">
                  <c:v>6.67</c:v>
                </c:pt>
                <c:pt idx="32">
                  <c:v>0</c:v>
                </c:pt>
                <c:pt idx="33">
                  <c:v>0</c:v>
                </c:pt>
                <c:pt idx="34">
                  <c:v>0</c:v>
                </c:pt>
                <c:pt idx="35">
                  <c:v>0</c:v>
                </c:pt>
                <c:pt idx="36">
                  <c:v>10</c:v>
                </c:pt>
                <c:pt idx="37">
                  <c:v>0</c:v>
                </c:pt>
                <c:pt idx="38">
                  <c:v>9.09</c:v>
                </c:pt>
                <c:pt idx="39">
                  <c:v>0</c:v>
                </c:pt>
                <c:pt idx="40">
                  <c:v>5.88</c:v>
                </c:pt>
                <c:pt idx="41">
                  <c:v>8</c:v>
                </c:pt>
                <c:pt idx="42">
                  <c:v>7.41</c:v>
                </c:pt>
                <c:pt idx="43">
                  <c:v>8</c:v>
                </c:pt>
                <c:pt idx="44">
                  <c:v>10.53</c:v>
                </c:pt>
                <c:pt idx="45">
                  <c:v>4.3499999999999996</c:v>
                </c:pt>
                <c:pt idx="46">
                  <c:v>3.85</c:v>
                </c:pt>
                <c:pt idx="47">
                  <c:v>8</c:v>
                </c:pt>
                <c:pt idx="48">
                  <c:v>40</c:v>
                </c:pt>
                <c:pt idx="49">
                  <c:v>18.18</c:v>
                </c:pt>
                <c:pt idx="50">
                  <c:v>45</c:v>
                </c:pt>
                <c:pt idx="51">
                  <c:v>5.26</c:v>
                </c:pt>
                <c:pt idx="52">
                  <c:v>18.18</c:v>
                </c:pt>
                <c:pt idx="53">
                  <c:v>9.09</c:v>
                </c:pt>
                <c:pt idx="54">
                  <c:v>0</c:v>
                </c:pt>
                <c:pt idx="55">
                  <c:v>6.67</c:v>
                </c:pt>
                <c:pt idx="56">
                  <c:v>8</c:v>
                </c:pt>
                <c:pt idx="57">
                  <c:v>3.13</c:v>
                </c:pt>
                <c:pt idx="58">
                  <c:v>3.13</c:v>
                </c:pt>
                <c:pt idx="59">
                  <c:v>12</c:v>
                </c:pt>
                <c:pt idx="60">
                  <c:v>3.57</c:v>
                </c:pt>
                <c:pt idx="61">
                  <c:v>3.57</c:v>
                </c:pt>
                <c:pt idx="62">
                  <c:v>5.71</c:v>
                </c:pt>
                <c:pt idx="63">
                  <c:v>12.5</c:v>
                </c:pt>
                <c:pt idx="64">
                  <c:v>3.7</c:v>
                </c:pt>
                <c:pt idx="65">
                  <c:v>2.78</c:v>
                </c:pt>
                <c:pt idx="66">
                  <c:v>3.45</c:v>
                </c:pt>
                <c:pt idx="67">
                  <c:v>4.76</c:v>
                </c:pt>
                <c:pt idx="68">
                  <c:v>14.29</c:v>
                </c:pt>
                <c:pt idx="69">
                  <c:v>4.17</c:v>
                </c:pt>
                <c:pt idx="70">
                  <c:v>13.33</c:v>
                </c:pt>
                <c:pt idx="71">
                  <c:v>0</c:v>
                </c:pt>
                <c:pt idx="72">
                  <c:v>6.9</c:v>
                </c:pt>
                <c:pt idx="73">
                  <c:v>4</c:v>
                </c:pt>
                <c:pt idx="74">
                  <c:v>0</c:v>
                </c:pt>
                <c:pt idx="75">
                  <c:v>0</c:v>
                </c:pt>
                <c:pt idx="76">
                  <c:v>0</c:v>
                </c:pt>
                <c:pt idx="77">
                  <c:v>0</c:v>
                </c:pt>
                <c:pt idx="78">
                  <c:v>0</c:v>
                </c:pt>
                <c:pt idx="79">
                  <c:v>3.57</c:v>
                </c:pt>
                <c:pt idx="80">
                  <c:v>0</c:v>
                </c:pt>
                <c:pt idx="81">
                  <c:v>0</c:v>
                </c:pt>
                <c:pt idx="82">
                  <c:v>0</c:v>
                </c:pt>
                <c:pt idx="83">
                  <c:v>0</c:v>
                </c:pt>
                <c:pt idx="84">
                  <c:v>11.43</c:v>
                </c:pt>
                <c:pt idx="85">
                  <c:v>4.3499999999999996</c:v>
                </c:pt>
                <c:pt idx="86">
                  <c:v>15.79</c:v>
                </c:pt>
                <c:pt idx="87">
                  <c:v>0</c:v>
                </c:pt>
                <c:pt idx="88">
                  <c:v>0</c:v>
                </c:pt>
                <c:pt idx="89">
                  <c:v>0</c:v>
                </c:pt>
                <c:pt idx="90">
                  <c:v>0</c:v>
                </c:pt>
                <c:pt idx="91">
                  <c:v>0</c:v>
                </c:pt>
                <c:pt idx="92">
                  <c:v>0</c:v>
                </c:pt>
                <c:pt idx="93">
                  <c:v>0</c:v>
                </c:pt>
                <c:pt idx="94">
                  <c:v>16.670000000000002</c:v>
                </c:pt>
                <c:pt idx="95">
                  <c:v>0</c:v>
                </c:pt>
                <c:pt idx="96">
                  <c:v>0</c:v>
                </c:pt>
                <c:pt idx="97">
                  <c:v>3.57</c:v>
                </c:pt>
                <c:pt idx="98">
                  <c:v>10</c:v>
                </c:pt>
                <c:pt idx="99">
                  <c:v>5.56</c:v>
                </c:pt>
                <c:pt idx="100">
                  <c:v>0</c:v>
                </c:pt>
                <c:pt idx="101">
                  <c:v>0</c:v>
                </c:pt>
                <c:pt idx="102">
                  <c:v>0</c:v>
                </c:pt>
                <c:pt idx="103">
                  <c:v>0</c:v>
                </c:pt>
                <c:pt idx="104">
                  <c:v>25</c:v>
                </c:pt>
                <c:pt idx="105">
                  <c:v>0</c:v>
                </c:pt>
                <c:pt idx="106">
                  <c:v>0</c:v>
                </c:pt>
                <c:pt idx="107">
                  <c:v>3.33</c:v>
                </c:pt>
                <c:pt idx="108">
                  <c:v>0</c:v>
                </c:pt>
                <c:pt idx="109">
                  <c:v>4.17</c:v>
                </c:pt>
                <c:pt idx="110">
                  <c:v>5.88</c:v>
                </c:pt>
                <c:pt idx="111">
                  <c:v>0</c:v>
                </c:pt>
                <c:pt idx="112">
                  <c:v>0</c:v>
                </c:pt>
                <c:pt idx="113">
                  <c:v>5.56</c:v>
                </c:pt>
                <c:pt idx="114">
                  <c:v>0</c:v>
                </c:pt>
                <c:pt idx="115">
                  <c:v>9.09</c:v>
                </c:pt>
                <c:pt idx="116">
                  <c:v>3.7</c:v>
                </c:pt>
                <c:pt idx="117">
                  <c:v>4.3499999999999996</c:v>
                </c:pt>
                <c:pt idx="118">
                  <c:v>0</c:v>
                </c:pt>
                <c:pt idx="119">
                  <c:v>3.85</c:v>
                </c:pt>
                <c:pt idx="120">
                  <c:v>0</c:v>
                </c:pt>
                <c:pt idx="121">
                  <c:v>3.7</c:v>
                </c:pt>
                <c:pt idx="122">
                  <c:v>0</c:v>
                </c:pt>
                <c:pt idx="123">
                  <c:v>2.86</c:v>
                </c:pt>
                <c:pt idx="124">
                  <c:v>0</c:v>
                </c:pt>
                <c:pt idx="125">
                  <c:v>0</c:v>
                </c:pt>
                <c:pt idx="126">
                  <c:v>0</c:v>
                </c:pt>
                <c:pt idx="127">
                  <c:v>5.56</c:v>
                </c:pt>
                <c:pt idx="128">
                  <c:v>0</c:v>
                </c:pt>
                <c:pt idx="129">
                  <c:v>0</c:v>
                </c:pt>
                <c:pt idx="130">
                  <c:v>0</c:v>
                </c:pt>
                <c:pt idx="131">
                  <c:v>3.85</c:v>
                </c:pt>
                <c:pt idx="132">
                  <c:v>0</c:v>
                </c:pt>
                <c:pt idx="133">
                  <c:v>0</c:v>
                </c:pt>
                <c:pt idx="134">
                  <c:v>6.45</c:v>
                </c:pt>
                <c:pt idx="135">
                  <c:v>5.26</c:v>
                </c:pt>
                <c:pt idx="136">
                  <c:v>0</c:v>
                </c:pt>
                <c:pt idx="137">
                  <c:v>4.76</c:v>
                </c:pt>
                <c:pt idx="138">
                  <c:v>12.5</c:v>
                </c:pt>
                <c:pt idx="139">
                  <c:v>6.67</c:v>
                </c:pt>
                <c:pt idx="140">
                  <c:v>0</c:v>
                </c:pt>
                <c:pt idx="141">
                  <c:v>3.23</c:v>
                </c:pt>
                <c:pt idx="142">
                  <c:v>0</c:v>
                </c:pt>
                <c:pt idx="143">
                  <c:v>3.23</c:v>
                </c:pt>
                <c:pt idx="144">
                  <c:v>0</c:v>
                </c:pt>
                <c:pt idx="145">
                  <c:v>3.57</c:v>
                </c:pt>
              </c:numCache>
            </c:numRef>
          </c:xVal>
          <c:yVal>
            <c:numRef>
              <c:f>Sheet13!$D$2:$D$147</c:f>
              <c:numCache>
                <c:formatCode>General</c:formatCode>
                <c:ptCount val="146"/>
                <c:pt idx="71">
                  <c:v>76.67</c:v>
                </c:pt>
                <c:pt idx="72">
                  <c:v>75.86</c:v>
                </c:pt>
                <c:pt idx="73">
                  <c:v>68</c:v>
                </c:pt>
                <c:pt idx="74">
                  <c:v>65.63</c:v>
                </c:pt>
                <c:pt idx="75">
                  <c:v>63.64</c:v>
                </c:pt>
                <c:pt idx="76">
                  <c:v>58.82</c:v>
                </c:pt>
                <c:pt idx="77">
                  <c:v>58.82</c:v>
                </c:pt>
                <c:pt idx="78">
                  <c:v>72.73</c:v>
                </c:pt>
                <c:pt idx="79">
                  <c:v>50</c:v>
                </c:pt>
                <c:pt idx="80">
                  <c:v>82.76</c:v>
                </c:pt>
                <c:pt idx="81">
                  <c:v>54.84</c:v>
                </c:pt>
                <c:pt idx="82">
                  <c:v>72.73</c:v>
                </c:pt>
                <c:pt idx="83">
                  <c:v>59.09</c:v>
                </c:pt>
                <c:pt idx="84">
                  <c:v>71.430000000000007</c:v>
                </c:pt>
                <c:pt idx="85">
                  <c:v>60.87</c:v>
                </c:pt>
                <c:pt idx="86">
                  <c:v>73.680000000000007</c:v>
                </c:pt>
                <c:pt idx="87">
                  <c:v>62.5</c:v>
                </c:pt>
                <c:pt idx="88">
                  <c:v>70.59</c:v>
                </c:pt>
                <c:pt idx="89">
                  <c:v>94.12</c:v>
                </c:pt>
                <c:pt idx="90">
                  <c:v>94.12</c:v>
                </c:pt>
                <c:pt idx="91">
                  <c:v>94.12</c:v>
                </c:pt>
                <c:pt idx="92">
                  <c:v>88.89</c:v>
                </c:pt>
                <c:pt idx="93">
                  <c:v>68.180000000000007</c:v>
                </c:pt>
                <c:pt idx="94">
                  <c:v>66.67</c:v>
                </c:pt>
                <c:pt idx="95">
                  <c:v>72</c:v>
                </c:pt>
                <c:pt idx="96">
                  <c:v>77.27</c:v>
                </c:pt>
                <c:pt idx="97">
                  <c:v>92.86</c:v>
                </c:pt>
                <c:pt idx="98">
                  <c:v>80</c:v>
                </c:pt>
                <c:pt idx="99">
                  <c:v>94.44</c:v>
                </c:pt>
                <c:pt idx="100">
                  <c:v>69.23</c:v>
                </c:pt>
                <c:pt idx="101">
                  <c:v>87.5</c:v>
                </c:pt>
                <c:pt idx="102">
                  <c:v>90.91</c:v>
                </c:pt>
                <c:pt idx="103">
                  <c:v>90</c:v>
                </c:pt>
                <c:pt idx="104">
                  <c:v>62.5</c:v>
                </c:pt>
                <c:pt idx="105">
                  <c:v>87.5</c:v>
                </c:pt>
                <c:pt idx="106">
                  <c:v>84.62</c:v>
                </c:pt>
                <c:pt idx="107">
                  <c:v>90</c:v>
                </c:pt>
                <c:pt idx="108">
                  <c:v>95.24</c:v>
                </c:pt>
                <c:pt idx="109">
                  <c:v>87.5</c:v>
                </c:pt>
                <c:pt idx="110">
                  <c:v>82.35</c:v>
                </c:pt>
                <c:pt idx="111">
                  <c:v>96.67</c:v>
                </c:pt>
                <c:pt idx="112">
                  <c:v>100</c:v>
                </c:pt>
                <c:pt idx="113">
                  <c:v>94.44</c:v>
                </c:pt>
                <c:pt idx="114">
                  <c:v>83.33</c:v>
                </c:pt>
                <c:pt idx="115">
                  <c:v>72.73</c:v>
                </c:pt>
                <c:pt idx="116">
                  <c:v>81.48</c:v>
                </c:pt>
                <c:pt idx="117">
                  <c:v>56.52</c:v>
                </c:pt>
                <c:pt idx="118">
                  <c:v>87.1</c:v>
                </c:pt>
                <c:pt idx="119">
                  <c:v>88.46</c:v>
                </c:pt>
                <c:pt idx="120">
                  <c:v>89.66</c:v>
                </c:pt>
                <c:pt idx="121">
                  <c:v>88.89</c:v>
                </c:pt>
                <c:pt idx="122">
                  <c:v>86.21</c:v>
                </c:pt>
                <c:pt idx="123">
                  <c:v>82.86</c:v>
                </c:pt>
                <c:pt idx="124">
                  <c:v>89.29</c:v>
                </c:pt>
                <c:pt idx="125">
                  <c:v>95.65</c:v>
                </c:pt>
                <c:pt idx="126">
                  <c:v>100</c:v>
                </c:pt>
                <c:pt idx="127">
                  <c:v>75</c:v>
                </c:pt>
                <c:pt idx="128">
                  <c:v>100</c:v>
                </c:pt>
                <c:pt idx="129">
                  <c:v>96.67</c:v>
                </c:pt>
                <c:pt idx="130">
                  <c:v>78.95</c:v>
                </c:pt>
                <c:pt idx="131">
                  <c:v>84.62</c:v>
                </c:pt>
                <c:pt idx="132">
                  <c:v>92.31</c:v>
                </c:pt>
                <c:pt idx="133">
                  <c:v>83.33</c:v>
                </c:pt>
                <c:pt idx="134">
                  <c:v>64.52</c:v>
                </c:pt>
                <c:pt idx="135">
                  <c:v>73.680000000000007</c:v>
                </c:pt>
                <c:pt idx="136">
                  <c:v>89.66</c:v>
                </c:pt>
                <c:pt idx="137">
                  <c:v>71.430000000000007</c:v>
                </c:pt>
                <c:pt idx="138">
                  <c:v>37.5</c:v>
                </c:pt>
                <c:pt idx="139">
                  <c:v>50</c:v>
                </c:pt>
                <c:pt idx="140">
                  <c:v>76</c:v>
                </c:pt>
                <c:pt idx="141">
                  <c:v>83.87</c:v>
                </c:pt>
                <c:pt idx="142">
                  <c:v>91.67</c:v>
                </c:pt>
                <c:pt idx="143">
                  <c:v>67.739999999999995</c:v>
                </c:pt>
                <c:pt idx="144">
                  <c:v>80</c:v>
                </c:pt>
                <c:pt idx="145">
                  <c:v>89.29</c:v>
                </c:pt>
              </c:numCache>
            </c:numRef>
          </c:yVal>
          <c:smooth val="0"/>
          <c:extLst>
            <c:ext xmlns:c16="http://schemas.microsoft.com/office/drawing/2014/chart" uri="{C3380CC4-5D6E-409C-BE32-E72D297353CC}">
              <c16:uniqueId val="{00000001-883A-4732-97B6-62D4AF99F2BD}"/>
            </c:ext>
          </c:extLst>
        </c:ser>
        <c:dLbls>
          <c:showLegendKey val="0"/>
          <c:showVal val="0"/>
          <c:showCatName val="0"/>
          <c:showSerName val="0"/>
          <c:showPercent val="0"/>
          <c:showBubbleSize val="0"/>
        </c:dLbls>
        <c:axId val="970632272"/>
        <c:axId val="970635600"/>
      </c:scatterChart>
      <c:valAx>
        <c:axId val="97063227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 of villages with no institutional deliveries</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70635600"/>
        <c:crosses val="autoZero"/>
        <c:crossBetween val="midCat"/>
        <c:majorUnit val="20"/>
      </c:valAx>
      <c:valAx>
        <c:axId val="9706356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 of villages with all institutional deliveries </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70632272"/>
        <c:crosses val="autoZero"/>
        <c:crossBetween val="midCat"/>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sz="105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20975104325852"/>
          <c:y val="1.8624078196576001E-2"/>
          <c:w val="0.82868003475256147"/>
          <c:h val="0.8726462134005335"/>
        </c:manualLayout>
      </c:layout>
      <c:scatterChart>
        <c:scatterStyle val="lineMarker"/>
        <c:varyColors val="0"/>
        <c:ser>
          <c:idx val="0"/>
          <c:order val="0"/>
          <c:spPr>
            <a:ln w="19050">
              <a:noFill/>
            </a:ln>
          </c:spPr>
          <c:marker>
            <c:symbol val="circle"/>
            <c:size val="10"/>
            <c:spPr>
              <a:solidFill>
                <a:schemeClr val="accent5">
                  <a:lumMod val="20000"/>
                  <a:lumOff val="80000"/>
                </a:schemeClr>
              </a:solidFill>
              <a:ln>
                <a:solidFill>
                  <a:schemeClr val="accent1">
                    <a:lumMod val="50000"/>
                  </a:schemeClr>
                </a:solidFill>
              </a:ln>
            </c:spPr>
          </c:marker>
          <c:xVal>
            <c:numRef>
              <c:f>Sheet1!$B$3:$B$82</c:f>
              <c:numCache>
                <c:formatCode>0.0</c:formatCode>
                <c:ptCount val="80"/>
                <c:pt idx="0">
                  <c:v>35.44</c:v>
                </c:pt>
                <c:pt idx="1">
                  <c:v>21.43</c:v>
                </c:pt>
                <c:pt idx="2">
                  <c:v>36.07</c:v>
                </c:pt>
                <c:pt idx="3">
                  <c:v>30.3</c:v>
                </c:pt>
                <c:pt idx="4">
                  <c:v>31.88</c:v>
                </c:pt>
                <c:pt idx="5">
                  <c:v>22.06</c:v>
                </c:pt>
                <c:pt idx="6">
                  <c:v>21.18</c:v>
                </c:pt>
                <c:pt idx="7">
                  <c:v>17.54</c:v>
                </c:pt>
                <c:pt idx="8">
                  <c:v>41.67</c:v>
                </c:pt>
                <c:pt idx="9">
                  <c:v>29.85</c:v>
                </c:pt>
                <c:pt idx="10">
                  <c:v>22.64</c:v>
                </c:pt>
                <c:pt idx="11">
                  <c:v>14.08</c:v>
                </c:pt>
                <c:pt idx="12">
                  <c:v>36.92</c:v>
                </c:pt>
                <c:pt idx="13">
                  <c:v>23.68</c:v>
                </c:pt>
                <c:pt idx="14">
                  <c:v>34.07</c:v>
                </c:pt>
                <c:pt idx="15">
                  <c:v>38.46</c:v>
                </c:pt>
                <c:pt idx="16">
                  <c:v>28.92</c:v>
                </c:pt>
                <c:pt idx="17">
                  <c:v>31.17</c:v>
                </c:pt>
                <c:pt idx="18">
                  <c:v>25.3</c:v>
                </c:pt>
                <c:pt idx="19">
                  <c:v>26.73</c:v>
                </c:pt>
                <c:pt idx="20">
                  <c:v>20.41</c:v>
                </c:pt>
                <c:pt idx="21">
                  <c:v>15.65</c:v>
                </c:pt>
                <c:pt idx="22">
                  <c:v>36.729999999999997</c:v>
                </c:pt>
                <c:pt idx="23">
                  <c:v>35.869999999999997</c:v>
                </c:pt>
                <c:pt idx="24">
                  <c:v>33.33</c:v>
                </c:pt>
                <c:pt idx="25">
                  <c:v>25</c:v>
                </c:pt>
                <c:pt idx="26">
                  <c:v>21.05</c:v>
                </c:pt>
                <c:pt idx="27">
                  <c:v>30</c:v>
                </c:pt>
                <c:pt idx="28">
                  <c:v>25.64</c:v>
                </c:pt>
                <c:pt idx="29">
                  <c:v>24.14</c:v>
                </c:pt>
                <c:pt idx="30">
                  <c:v>19.350000000000001</c:v>
                </c:pt>
                <c:pt idx="31">
                  <c:v>17.5</c:v>
                </c:pt>
                <c:pt idx="32">
                  <c:v>36.9</c:v>
                </c:pt>
                <c:pt idx="33">
                  <c:v>15.22</c:v>
                </c:pt>
                <c:pt idx="34">
                  <c:v>47.31</c:v>
                </c:pt>
                <c:pt idx="35">
                  <c:v>47.73</c:v>
                </c:pt>
                <c:pt idx="36">
                  <c:v>53.66</c:v>
                </c:pt>
                <c:pt idx="37">
                  <c:v>44.44</c:v>
                </c:pt>
                <c:pt idx="38">
                  <c:v>31.25</c:v>
                </c:pt>
                <c:pt idx="39">
                  <c:v>41.86</c:v>
                </c:pt>
                <c:pt idx="40">
                  <c:v>21.43</c:v>
                </c:pt>
                <c:pt idx="41">
                  <c:v>20</c:v>
                </c:pt>
                <c:pt idx="42">
                  <c:v>16.46</c:v>
                </c:pt>
                <c:pt idx="43">
                  <c:v>16.670000000000002</c:v>
                </c:pt>
                <c:pt idx="44">
                  <c:v>13.04</c:v>
                </c:pt>
                <c:pt idx="45">
                  <c:v>12.28</c:v>
                </c:pt>
                <c:pt idx="46">
                  <c:v>15.94</c:v>
                </c:pt>
                <c:pt idx="47">
                  <c:v>9.2799999999999994</c:v>
                </c:pt>
                <c:pt idx="48">
                  <c:v>37.04</c:v>
                </c:pt>
                <c:pt idx="49">
                  <c:v>13.33</c:v>
                </c:pt>
                <c:pt idx="50">
                  <c:v>14.52</c:v>
                </c:pt>
                <c:pt idx="51">
                  <c:v>9.33</c:v>
                </c:pt>
                <c:pt idx="52">
                  <c:v>36.36</c:v>
                </c:pt>
                <c:pt idx="53">
                  <c:v>1.67</c:v>
                </c:pt>
                <c:pt idx="54">
                  <c:v>23.36</c:v>
                </c:pt>
                <c:pt idx="55">
                  <c:v>19.8</c:v>
                </c:pt>
                <c:pt idx="56">
                  <c:v>29.27</c:v>
                </c:pt>
                <c:pt idx="57">
                  <c:v>20.95</c:v>
                </c:pt>
                <c:pt idx="58">
                  <c:v>12.31</c:v>
                </c:pt>
                <c:pt idx="59">
                  <c:v>12.9</c:v>
                </c:pt>
                <c:pt idx="60">
                  <c:v>11.22</c:v>
                </c:pt>
                <c:pt idx="61">
                  <c:v>11.39</c:v>
                </c:pt>
                <c:pt idx="62">
                  <c:v>8.6999999999999993</c:v>
                </c:pt>
                <c:pt idx="63">
                  <c:v>23.47</c:v>
                </c:pt>
                <c:pt idx="64">
                  <c:v>18.82</c:v>
                </c:pt>
                <c:pt idx="65">
                  <c:v>11.58</c:v>
                </c:pt>
                <c:pt idx="66">
                  <c:v>17.86</c:v>
                </c:pt>
                <c:pt idx="67">
                  <c:v>22.78</c:v>
                </c:pt>
                <c:pt idx="68">
                  <c:v>13.1</c:v>
                </c:pt>
                <c:pt idx="69">
                  <c:v>20</c:v>
                </c:pt>
                <c:pt idx="70">
                  <c:v>11.83</c:v>
                </c:pt>
                <c:pt idx="71">
                  <c:v>9.41</c:v>
                </c:pt>
                <c:pt idx="72">
                  <c:v>24.42</c:v>
                </c:pt>
                <c:pt idx="73">
                  <c:v>6.94</c:v>
                </c:pt>
                <c:pt idx="74">
                  <c:v>16.670000000000002</c:v>
                </c:pt>
                <c:pt idx="75">
                  <c:v>20</c:v>
                </c:pt>
                <c:pt idx="76">
                  <c:v>40.700000000000003</c:v>
                </c:pt>
                <c:pt idx="77">
                  <c:v>28.72</c:v>
                </c:pt>
                <c:pt idx="78">
                  <c:v>9.18</c:v>
                </c:pt>
                <c:pt idx="79">
                  <c:v>17.98</c:v>
                </c:pt>
              </c:numCache>
            </c:numRef>
          </c:xVal>
          <c:yVal>
            <c:numRef>
              <c:f>Sheet1!$C$3:$C$82</c:f>
              <c:numCache>
                <c:formatCode>0.0</c:formatCode>
                <c:ptCount val="80"/>
                <c:pt idx="0">
                  <c:v>32.909999999999997</c:v>
                </c:pt>
                <c:pt idx="1">
                  <c:v>51.79</c:v>
                </c:pt>
                <c:pt idx="2">
                  <c:v>39.340000000000003</c:v>
                </c:pt>
                <c:pt idx="3">
                  <c:v>30.3</c:v>
                </c:pt>
                <c:pt idx="4">
                  <c:v>33.33</c:v>
                </c:pt>
                <c:pt idx="5">
                  <c:v>36.76</c:v>
                </c:pt>
                <c:pt idx="6">
                  <c:v>36.47</c:v>
                </c:pt>
                <c:pt idx="7">
                  <c:v>48.25</c:v>
                </c:pt>
                <c:pt idx="8">
                  <c:v>35.42</c:v>
                </c:pt>
                <c:pt idx="9">
                  <c:v>28.36</c:v>
                </c:pt>
                <c:pt idx="10">
                  <c:v>47.17</c:v>
                </c:pt>
                <c:pt idx="11">
                  <c:v>42.25</c:v>
                </c:pt>
                <c:pt idx="12">
                  <c:v>27.69</c:v>
                </c:pt>
                <c:pt idx="13">
                  <c:v>55.26</c:v>
                </c:pt>
                <c:pt idx="14">
                  <c:v>34.07</c:v>
                </c:pt>
                <c:pt idx="15">
                  <c:v>26.15</c:v>
                </c:pt>
                <c:pt idx="16">
                  <c:v>30.12</c:v>
                </c:pt>
                <c:pt idx="17">
                  <c:v>32.47</c:v>
                </c:pt>
                <c:pt idx="18">
                  <c:v>40.96</c:v>
                </c:pt>
                <c:pt idx="19">
                  <c:v>39.6</c:v>
                </c:pt>
                <c:pt idx="20">
                  <c:v>11.22</c:v>
                </c:pt>
                <c:pt idx="21">
                  <c:v>19.13</c:v>
                </c:pt>
                <c:pt idx="22">
                  <c:v>10.199999999999999</c:v>
                </c:pt>
                <c:pt idx="23">
                  <c:v>13.04</c:v>
                </c:pt>
                <c:pt idx="24">
                  <c:v>10.1</c:v>
                </c:pt>
                <c:pt idx="25">
                  <c:v>8.33</c:v>
                </c:pt>
                <c:pt idx="26">
                  <c:v>29.47</c:v>
                </c:pt>
                <c:pt idx="27">
                  <c:v>37.78</c:v>
                </c:pt>
                <c:pt idx="28">
                  <c:v>14.1</c:v>
                </c:pt>
                <c:pt idx="29">
                  <c:v>17.239999999999998</c:v>
                </c:pt>
                <c:pt idx="30">
                  <c:v>15.05</c:v>
                </c:pt>
                <c:pt idx="31">
                  <c:v>20</c:v>
                </c:pt>
                <c:pt idx="32">
                  <c:v>4.76</c:v>
                </c:pt>
                <c:pt idx="33">
                  <c:v>32.61</c:v>
                </c:pt>
                <c:pt idx="34">
                  <c:v>20.43</c:v>
                </c:pt>
                <c:pt idx="35">
                  <c:v>11.36</c:v>
                </c:pt>
                <c:pt idx="36">
                  <c:v>9.76</c:v>
                </c:pt>
                <c:pt idx="37">
                  <c:v>18.059999999999999</c:v>
                </c:pt>
                <c:pt idx="38">
                  <c:v>21.88</c:v>
                </c:pt>
                <c:pt idx="39">
                  <c:v>23.26</c:v>
                </c:pt>
                <c:pt idx="40">
                  <c:v>64.290000000000006</c:v>
                </c:pt>
                <c:pt idx="41">
                  <c:v>60</c:v>
                </c:pt>
                <c:pt idx="42">
                  <c:v>60.76</c:v>
                </c:pt>
                <c:pt idx="43">
                  <c:v>65.38</c:v>
                </c:pt>
                <c:pt idx="44">
                  <c:v>63.77</c:v>
                </c:pt>
                <c:pt idx="45">
                  <c:v>70.180000000000007</c:v>
                </c:pt>
                <c:pt idx="46">
                  <c:v>47.83</c:v>
                </c:pt>
                <c:pt idx="47">
                  <c:v>54.64</c:v>
                </c:pt>
                <c:pt idx="48">
                  <c:v>40.74</c:v>
                </c:pt>
                <c:pt idx="49">
                  <c:v>70.67</c:v>
                </c:pt>
                <c:pt idx="50">
                  <c:v>75.81</c:v>
                </c:pt>
                <c:pt idx="51">
                  <c:v>78.67</c:v>
                </c:pt>
                <c:pt idx="52">
                  <c:v>38.18</c:v>
                </c:pt>
                <c:pt idx="53">
                  <c:v>83.33</c:v>
                </c:pt>
                <c:pt idx="54">
                  <c:v>50.47</c:v>
                </c:pt>
                <c:pt idx="55">
                  <c:v>50.5</c:v>
                </c:pt>
                <c:pt idx="56">
                  <c:v>35.369999999999997</c:v>
                </c:pt>
                <c:pt idx="57">
                  <c:v>58.1</c:v>
                </c:pt>
                <c:pt idx="58">
                  <c:v>63.08</c:v>
                </c:pt>
                <c:pt idx="59">
                  <c:v>66.67</c:v>
                </c:pt>
                <c:pt idx="60">
                  <c:v>31.63</c:v>
                </c:pt>
                <c:pt idx="61">
                  <c:v>31.65</c:v>
                </c:pt>
                <c:pt idx="62">
                  <c:v>33.700000000000003</c:v>
                </c:pt>
                <c:pt idx="63">
                  <c:v>34.69</c:v>
                </c:pt>
                <c:pt idx="64">
                  <c:v>31.76</c:v>
                </c:pt>
                <c:pt idx="65">
                  <c:v>38.950000000000003</c:v>
                </c:pt>
                <c:pt idx="66">
                  <c:v>36.9</c:v>
                </c:pt>
                <c:pt idx="67">
                  <c:v>48.1</c:v>
                </c:pt>
                <c:pt idx="68">
                  <c:v>13.1</c:v>
                </c:pt>
                <c:pt idx="69">
                  <c:v>41</c:v>
                </c:pt>
                <c:pt idx="70">
                  <c:v>36.56</c:v>
                </c:pt>
                <c:pt idx="71">
                  <c:v>52.94</c:v>
                </c:pt>
                <c:pt idx="72">
                  <c:v>16.28</c:v>
                </c:pt>
                <c:pt idx="73">
                  <c:v>51.39</c:v>
                </c:pt>
                <c:pt idx="74">
                  <c:v>42.59</c:v>
                </c:pt>
                <c:pt idx="75">
                  <c:v>32</c:v>
                </c:pt>
                <c:pt idx="76">
                  <c:v>20.93</c:v>
                </c:pt>
                <c:pt idx="77">
                  <c:v>34.04</c:v>
                </c:pt>
                <c:pt idx="78">
                  <c:v>40.82</c:v>
                </c:pt>
                <c:pt idx="79">
                  <c:v>55.06</c:v>
                </c:pt>
              </c:numCache>
            </c:numRef>
          </c:yVal>
          <c:smooth val="0"/>
          <c:extLst>
            <c:ext xmlns:c16="http://schemas.microsoft.com/office/drawing/2014/chart" uri="{C3380CC4-5D6E-409C-BE32-E72D297353CC}">
              <c16:uniqueId val="{00000000-994E-4E18-905A-614D99FDC987}"/>
            </c:ext>
          </c:extLst>
        </c:ser>
        <c:ser>
          <c:idx val="2"/>
          <c:order val="1"/>
          <c:spPr>
            <a:ln w="19050">
              <a:noFill/>
            </a:ln>
          </c:spPr>
          <c:marker>
            <c:symbol val="circle"/>
            <c:size val="10"/>
            <c:spPr>
              <a:solidFill>
                <a:srgbClr val="F79646">
                  <a:lumMod val="40000"/>
                  <a:lumOff val="60000"/>
                </a:srgbClr>
              </a:solidFill>
              <a:ln>
                <a:solidFill>
                  <a:srgbClr val="5C2C04"/>
                </a:solidFill>
              </a:ln>
            </c:spPr>
          </c:marker>
          <c:xVal>
            <c:numRef>
              <c:f>Sheet1!$B$3:$B$82</c:f>
              <c:numCache>
                <c:formatCode>0.0</c:formatCode>
                <c:ptCount val="80"/>
                <c:pt idx="0">
                  <c:v>35.44</c:v>
                </c:pt>
                <c:pt idx="1">
                  <c:v>21.43</c:v>
                </c:pt>
                <c:pt idx="2">
                  <c:v>36.07</c:v>
                </c:pt>
                <c:pt idx="3">
                  <c:v>30.3</c:v>
                </c:pt>
                <c:pt idx="4">
                  <c:v>31.88</c:v>
                </c:pt>
                <c:pt idx="5">
                  <c:v>22.06</c:v>
                </c:pt>
                <c:pt idx="6">
                  <c:v>21.18</c:v>
                </c:pt>
                <c:pt idx="7">
                  <c:v>17.54</c:v>
                </c:pt>
                <c:pt idx="8">
                  <c:v>41.67</c:v>
                </c:pt>
                <c:pt idx="9">
                  <c:v>29.85</c:v>
                </c:pt>
                <c:pt idx="10">
                  <c:v>22.64</c:v>
                </c:pt>
                <c:pt idx="11">
                  <c:v>14.08</c:v>
                </c:pt>
                <c:pt idx="12">
                  <c:v>36.92</c:v>
                </c:pt>
                <c:pt idx="13">
                  <c:v>23.68</c:v>
                </c:pt>
                <c:pt idx="14">
                  <c:v>34.07</c:v>
                </c:pt>
                <c:pt idx="15">
                  <c:v>38.46</c:v>
                </c:pt>
                <c:pt idx="16">
                  <c:v>28.92</c:v>
                </c:pt>
                <c:pt idx="17">
                  <c:v>31.17</c:v>
                </c:pt>
                <c:pt idx="18">
                  <c:v>25.3</c:v>
                </c:pt>
                <c:pt idx="19">
                  <c:v>26.73</c:v>
                </c:pt>
                <c:pt idx="20">
                  <c:v>20.41</c:v>
                </c:pt>
                <c:pt idx="21">
                  <c:v>15.65</c:v>
                </c:pt>
                <c:pt idx="22">
                  <c:v>36.729999999999997</c:v>
                </c:pt>
                <c:pt idx="23">
                  <c:v>35.869999999999997</c:v>
                </c:pt>
                <c:pt idx="24">
                  <c:v>33.33</c:v>
                </c:pt>
                <c:pt idx="25">
                  <c:v>25</c:v>
                </c:pt>
                <c:pt idx="26">
                  <c:v>21.05</c:v>
                </c:pt>
                <c:pt idx="27">
                  <c:v>30</c:v>
                </c:pt>
                <c:pt idx="28">
                  <c:v>25.64</c:v>
                </c:pt>
                <c:pt idx="29">
                  <c:v>24.14</c:v>
                </c:pt>
                <c:pt idx="30">
                  <c:v>19.350000000000001</c:v>
                </c:pt>
                <c:pt idx="31">
                  <c:v>17.5</c:v>
                </c:pt>
                <c:pt idx="32">
                  <c:v>36.9</c:v>
                </c:pt>
                <c:pt idx="33">
                  <c:v>15.22</c:v>
                </c:pt>
                <c:pt idx="34">
                  <c:v>47.31</c:v>
                </c:pt>
                <c:pt idx="35">
                  <c:v>47.73</c:v>
                </c:pt>
                <c:pt idx="36">
                  <c:v>53.66</c:v>
                </c:pt>
                <c:pt idx="37">
                  <c:v>44.44</c:v>
                </c:pt>
                <c:pt idx="38">
                  <c:v>31.25</c:v>
                </c:pt>
                <c:pt idx="39">
                  <c:v>41.86</c:v>
                </c:pt>
                <c:pt idx="40">
                  <c:v>21.43</c:v>
                </c:pt>
                <c:pt idx="41">
                  <c:v>20</c:v>
                </c:pt>
                <c:pt idx="42">
                  <c:v>16.46</c:v>
                </c:pt>
                <c:pt idx="43">
                  <c:v>16.670000000000002</c:v>
                </c:pt>
                <c:pt idx="44">
                  <c:v>13.04</c:v>
                </c:pt>
                <c:pt idx="45">
                  <c:v>12.28</c:v>
                </c:pt>
                <c:pt idx="46">
                  <c:v>15.94</c:v>
                </c:pt>
                <c:pt idx="47">
                  <c:v>9.2799999999999994</c:v>
                </c:pt>
                <c:pt idx="48">
                  <c:v>37.04</c:v>
                </c:pt>
                <c:pt idx="49">
                  <c:v>13.33</c:v>
                </c:pt>
                <c:pt idx="50">
                  <c:v>14.52</c:v>
                </c:pt>
                <c:pt idx="51">
                  <c:v>9.33</c:v>
                </c:pt>
                <c:pt idx="52">
                  <c:v>36.36</c:v>
                </c:pt>
                <c:pt idx="53">
                  <c:v>1.67</c:v>
                </c:pt>
                <c:pt idx="54">
                  <c:v>23.36</c:v>
                </c:pt>
                <c:pt idx="55">
                  <c:v>19.8</c:v>
                </c:pt>
                <c:pt idx="56">
                  <c:v>29.27</c:v>
                </c:pt>
                <c:pt idx="57">
                  <c:v>20.95</c:v>
                </c:pt>
                <c:pt idx="58">
                  <c:v>12.31</c:v>
                </c:pt>
                <c:pt idx="59">
                  <c:v>12.9</c:v>
                </c:pt>
                <c:pt idx="60">
                  <c:v>11.22</c:v>
                </c:pt>
                <c:pt idx="61">
                  <c:v>11.39</c:v>
                </c:pt>
                <c:pt idx="62">
                  <c:v>8.6999999999999993</c:v>
                </c:pt>
                <c:pt idx="63">
                  <c:v>23.47</c:v>
                </c:pt>
                <c:pt idx="64">
                  <c:v>18.82</c:v>
                </c:pt>
                <c:pt idx="65">
                  <c:v>11.58</c:v>
                </c:pt>
                <c:pt idx="66">
                  <c:v>17.86</c:v>
                </c:pt>
                <c:pt idx="67">
                  <c:v>22.78</c:v>
                </c:pt>
                <c:pt idx="68">
                  <c:v>13.1</c:v>
                </c:pt>
                <c:pt idx="69">
                  <c:v>20</c:v>
                </c:pt>
                <c:pt idx="70">
                  <c:v>11.83</c:v>
                </c:pt>
                <c:pt idx="71">
                  <c:v>9.41</c:v>
                </c:pt>
                <c:pt idx="72">
                  <c:v>24.42</c:v>
                </c:pt>
                <c:pt idx="73">
                  <c:v>6.94</c:v>
                </c:pt>
                <c:pt idx="74">
                  <c:v>16.670000000000002</c:v>
                </c:pt>
                <c:pt idx="75">
                  <c:v>20</c:v>
                </c:pt>
                <c:pt idx="76">
                  <c:v>40.700000000000003</c:v>
                </c:pt>
                <c:pt idx="77">
                  <c:v>28.72</c:v>
                </c:pt>
                <c:pt idx="78">
                  <c:v>9.18</c:v>
                </c:pt>
                <c:pt idx="79">
                  <c:v>17.98</c:v>
                </c:pt>
              </c:numCache>
            </c:numRef>
          </c:xVal>
          <c:yVal>
            <c:numRef>
              <c:f>Sheet1!$E$3:$E$82</c:f>
              <c:numCache>
                <c:formatCode>General</c:formatCode>
                <c:ptCount val="80"/>
                <c:pt idx="20" formatCode="0.0">
                  <c:v>11.22</c:v>
                </c:pt>
                <c:pt idx="21" formatCode="0.0">
                  <c:v>19.13</c:v>
                </c:pt>
                <c:pt idx="22" formatCode="0.0">
                  <c:v>10.199999999999999</c:v>
                </c:pt>
                <c:pt idx="23" formatCode="0.0">
                  <c:v>13.04</c:v>
                </c:pt>
                <c:pt idx="24" formatCode="0.0">
                  <c:v>10.1</c:v>
                </c:pt>
                <c:pt idx="25" formatCode="0.0">
                  <c:v>8.33</c:v>
                </c:pt>
                <c:pt idx="26" formatCode="0.0">
                  <c:v>29.47</c:v>
                </c:pt>
                <c:pt idx="27" formatCode="0.0">
                  <c:v>37.78</c:v>
                </c:pt>
                <c:pt idx="28" formatCode="0.0">
                  <c:v>14.1</c:v>
                </c:pt>
                <c:pt idx="29" formatCode="0.0">
                  <c:v>17.239999999999998</c:v>
                </c:pt>
                <c:pt idx="30" formatCode="0.0">
                  <c:v>15.05</c:v>
                </c:pt>
                <c:pt idx="31" formatCode="0.0">
                  <c:v>20</c:v>
                </c:pt>
                <c:pt idx="32" formatCode="0.0">
                  <c:v>4.76</c:v>
                </c:pt>
                <c:pt idx="33" formatCode="0.0">
                  <c:v>32.61</c:v>
                </c:pt>
                <c:pt idx="34" formatCode="0.0">
                  <c:v>20.43</c:v>
                </c:pt>
                <c:pt idx="35" formatCode="0.0">
                  <c:v>11.36</c:v>
                </c:pt>
                <c:pt idx="36" formatCode="0.0">
                  <c:v>9.76</c:v>
                </c:pt>
                <c:pt idx="37" formatCode="0.0">
                  <c:v>18.059999999999999</c:v>
                </c:pt>
                <c:pt idx="38" formatCode="0.0">
                  <c:v>21.88</c:v>
                </c:pt>
                <c:pt idx="39" formatCode="0.0">
                  <c:v>23.26</c:v>
                </c:pt>
              </c:numCache>
            </c:numRef>
          </c:yVal>
          <c:smooth val="0"/>
          <c:extLst>
            <c:ext xmlns:c16="http://schemas.microsoft.com/office/drawing/2014/chart" uri="{C3380CC4-5D6E-409C-BE32-E72D297353CC}">
              <c16:uniqueId val="{00000001-994E-4E18-905A-614D99FDC987}"/>
            </c:ext>
          </c:extLst>
        </c:ser>
        <c:ser>
          <c:idx val="4"/>
          <c:order val="2"/>
          <c:spPr>
            <a:ln w="19050">
              <a:noFill/>
            </a:ln>
          </c:spPr>
          <c:marker>
            <c:symbol val="circle"/>
            <c:size val="10"/>
            <c:spPr>
              <a:solidFill>
                <a:schemeClr val="accent5">
                  <a:lumMod val="75000"/>
                </a:schemeClr>
              </a:solidFill>
              <a:ln>
                <a:solidFill>
                  <a:schemeClr val="accent1">
                    <a:lumMod val="50000"/>
                  </a:schemeClr>
                </a:solidFill>
              </a:ln>
            </c:spPr>
          </c:marker>
          <c:xVal>
            <c:numRef>
              <c:f>Sheet1!$B$3:$B$82</c:f>
              <c:numCache>
                <c:formatCode>0.0</c:formatCode>
                <c:ptCount val="80"/>
                <c:pt idx="0">
                  <c:v>35.44</c:v>
                </c:pt>
                <c:pt idx="1">
                  <c:v>21.43</c:v>
                </c:pt>
                <c:pt idx="2">
                  <c:v>36.07</c:v>
                </c:pt>
                <c:pt idx="3">
                  <c:v>30.3</c:v>
                </c:pt>
                <c:pt idx="4">
                  <c:v>31.88</c:v>
                </c:pt>
                <c:pt idx="5">
                  <c:v>22.06</c:v>
                </c:pt>
                <c:pt idx="6">
                  <c:v>21.18</c:v>
                </c:pt>
                <c:pt idx="7">
                  <c:v>17.54</c:v>
                </c:pt>
                <c:pt idx="8">
                  <c:v>41.67</c:v>
                </c:pt>
                <c:pt idx="9">
                  <c:v>29.85</c:v>
                </c:pt>
                <c:pt idx="10">
                  <c:v>22.64</c:v>
                </c:pt>
                <c:pt idx="11">
                  <c:v>14.08</c:v>
                </c:pt>
                <c:pt idx="12">
                  <c:v>36.92</c:v>
                </c:pt>
                <c:pt idx="13">
                  <c:v>23.68</c:v>
                </c:pt>
                <c:pt idx="14">
                  <c:v>34.07</c:v>
                </c:pt>
                <c:pt idx="15">
                  <c:v>38.46</c:v>
                </c:pt>
                <c:pt idx="16">
                  <c:v>28.92</c:v>
                </c:pt>
                <c:pt idx="17">
                  <c:v>31.17</c:v>
                </c:pt>
                <c:pt idx="18">
                  <c:v>25.3</c:v>
                </c:pt>
                <c:pt idx="19">
                  <c:v>26.73</c:v>
                </c:pt>
                <c:pt idx="20">
                  <c:v>20.41</c:v>
                </c:pt>
                <c:pt idx="21">
                  <c:v>15.65</c:v>
                </c:pt>
                <c:pt idx="22">
                  <c:v>36.729999999999997</c:v>
                </c:pt>
                <c:pt idx="23">
                  <c:v>35.869999999999997</c:v>
                </c:pt>
                <c:pt idx="24">
                  <c:v>33.33</c:v>
                </c:pt>
                <c:pt idx="25">
                  <c:v>25</c:v>
                </c:pt>
                <c:pt idx="26">
                  <c:v>21.05</c:v>
                </c:pt>
                <c:pt idx="27">
                  <c:v>30</c:v>
                </c:pt>
                <c:pt idx="28">
                  <c:v>25.64</c:v>
                </c:pt>
                <c:pt idx="29">
                  <c:v>24.14</c:v>
                </c:pt>
                <c:pt idx="30">
                  <c:v>19.350000000000001</c:v>
                </c:pt>
                <c:pt idx="31">
                  <c:v>17.5</c:v>
                </c:pt>
                <c:pt idx="32">
                  <c:v>36.9</c:v>
                </c:pt>
                <c:pt idx="33">
                  <c:v>15.22</c:v>
                </c:pt>
                <c:pt idx="34">
                  <c:v>47.31</c:v>
                </c:pt>
                <c:pt idx="35">
                  <c:v>47.73</c:v>
                </c:pt>
                <c:pt idx="36">
                  <c:v>53.66</c:v>
                </c:pt>
                <c:pt idx="37">
                  <c:v>44.44</c:v>
                </c:pt>
                <c:pt idx="38">
                  <c:v>31.25</c:v>
                </c:pt>
                <c:pt idx="39">
                  <c:v>41.86</c:v>
                </c:pt>
                <c:pt idx="40">
                  <c:v>21.43</c:v>
                </c:pt>
                <c:pt idx="41">
                  <c:v>20</c:v>
                </c:pt>
                <c:pt idx="42">
                  <c:v>16.46</c:v>
                </c:pt>
                <c:pt idx="43">
                  <c:v>16.670000000000002</c:v>
                </c:pt>
                <c:pt idx="44">
                  <c:v>13.04</c:v>
                </c:pt>
                <c:pt idx="45">
                  <c:v>12.28</c:v>
                </c:pt>
                <c:pt idx="46">
                  <c:v>15.94</c:v>
                </c:pt>
                <c:pt idx="47">
                  <c:v>9.2799999999999994</c:v>
                </c:pt>
                <c:pt idx="48">
                  <c:v>37.04</c:v>
                </c:pt>
                <c:pt idx="49">
                  <c:v>13.33</c:v>
                </c:pt>
                <c:pt idx="50">
                  <c:v>14.52</c:v>
                </c:pt>
                <c:pt idx="51">
                  <c:v>9.33</c:v>
                </c:pt>
                <c:pt idx="52">
                  <c:v>36.36</c:v>
                </c:pt>
                <c:pt idx="53">
                  <c:v>1.67</c:v>
                </c:pt>
                <c:pt idx="54">
                  <c:v>23.36</c:v>
                </c:pt>
                <c:pt idx="55">
                  <c:v>19.8</c:v>
                </c:pt>
                <c:pt idx="56">
                  <c:v>29.27</c:v>
                </c:pt>
                <c:pt idx="57">
                  <c:v>20.95</c:v>
                </c:pt>
                <c:pt idx="58">
                  <c:v>12.31</c:v>
                </c:pt>
                <c:pt idx="59">
                  <c:v>12.9</c:v>
                </c:pt>
                <c:pt idx="60">
                  <c:v>11.22</c:v>
                </c:pt>
                <c:pt idx="61">
                  <c:v>11.39</c:v>
                </c:pt>
                <c:pt idx="62">
                  <c:v>8.6999999999999993</c:v>
                </c:pt>
                <c:pt idx="63">
                  <c:v>23.47</c:v>
                </c:pt>
                <c:pt idx="64">
                  <c:v>18.82</c:v>
                </c:pt>
                <c:pt idx="65">
                  <c:v>11.58</c:v>
                </c:pt>
                <c:pt idx="66">
                  <c:v>17.86</c:v>
                </c:pt>
                <c:pt idx="67">
                  <c:v>22.78</c:v>
                </c:pt>
                <c:pt idx="68">
                  <c:v>13.1</c:v>
                </c:pt>
                <c:pt idx="69">
                  <c:v>20</c:v>
                </c:pt>
                <c:pt idx="70">
                  <c:v>11.83</c:v>
                </c:pt>
                <c:pt idx="71">
                  <c:v>9.41</c:v>
                </c:pt>
                <c:pt idx="72">
                  <c:v>24.42</c:v>
                </c:pt>
                <c:pt idx="73">
                  <c:v>6.94</c:v>
                </c:pt>
                <c:pt idx="74">
                  <c:v>16.670000000000002</c:v>
                </c:pt>
                <c:pt idx="75">
                  <c:v>20</c:v>
                </c:pt>
                <c:pt idx="76">
                  <c:v>40.700000000000003</c:v>
                </c:pt>
                <c:pt idx="77">
                  <c:v>28.72</c:v>
                </c:pt>
                <c:pt idx="78">
                  <c:v>9.18</c:v>
                </c:pt>
                <c:pt idx="79">
                  <c:v>17.98</c:v>
                </c:pt>
              </c:numCache>
            </c:numRef>
          </c:xVal>
          <c:yVal>
            <c:numRef>
              <c:f>Sheet1!$G$3:$G$82</c:f>
              <c:numCache>
                <c:formatCode>General</c:formatCode>
                <c:ptCount val="80"/>
                <c:pt idx="40" formatCode="0.0">
                  <c:v>64.290000000000006</c:v>
                </c:pt>
                <c:pt idx="41" formatCode="0.0">
                  <c:v>60</c:v>
                </c:pt>
                <c:pt idx="42" formatCode="0.0">
                  <c:v>60.76</c:v>
                </c:pt>
                <c:pt idx="43" formatCode="0.0">
                  <c:v>65.38</c:v>
                </c:pt>
                <c:pt idx="44" formatCode="0.0">
                  <c:v>63.77</c:v>
                </c:pt>
                <c:pt idx="45" formatCode="0.0">
                  <c:v>70.180000000000007</c:v>
                </c:pt>
                <c:pt idx="46" formatCode="0.0">
                  <c:v>47.83</c:v>
                </c:pt>
                <c:pt idx="47" formatCode="0.0">
                  <c:v>54.64</c:v>
                </c:pt>
                <c:pt idx="48" formatCode="0.0">
                  <c:v>40.74</c:v>
                </c:pt>
                <c:pt idx="49" formatCode="0.0">
                  <c:v>70.67</c:v>
                </c:pt>
                <c:pt idx="50" formatCode="0.0">
                  <c:v>75.81</c:v>
                </c:pt>
                <c:pt idx="51" formatCode="0.0">
                  <c:v>78.67</c:v>
                </c:pt>
                <c:pt idx="52" formatCode="0.0">
                  <c:v>38.18</c:v>
                </c:pt>
                <c:pt idx="53" formatCode="0.0">
                  <c:v>83.33</c:v>
                </c:pt>
                <c:pt idx="54" formatCode="0.0">
                  <c:v>50.47</c:v>
                </c:pt>
                <c:pt idx="55" formatCode="0.0">
                  <c:v>50.5</c:v>
                </c:pt>
                <c:pt idx="56" formatCode="0.0">
                  <c:v>35.369999999999997</c:v>
                </c:pt>
                <c:pt idx="57" formatCode="0.0">
                  <c:v>58.1</c:v>
                </c:pt>
                <c:pt idx="58" formatCode="0.0">
                  <c:v>63.08</c:v>
                </c:pt>
                <c:pt idx="59" formatCode="0.0">
                  <c:v>66.67</c:v>
                </c:pt>
              </c:numCache>
            </c:numRef>
          </c:yVal>
          <c:smooth val="0"/>
          <c:extLst>
            <c:ext xmlns:c16="http://schemas.microsoft.com/office/drawing/2014/chart" uri="{C3380CC4-5D6E-409C-BE32-E72D297353CC}">
              <c16:uniqueId val="{00000002-994E-4E18-905A-614D99FDC987}"/>
            </c:ext>
          </c:extLst>
        </c:ser>
        <c:ser>
          <c:idx val="6"/>
          <c:order val="3"/>
          <c:spPr>
            <a:ln w="19050">
              <a:noFill/>
            </a:ln>
          </c:spPr>
          <c:marker>
            <c:symbol val="circle"/>
            <c:size val="10"/>
            <c:spPr>
              <a:solidFill>
                <a:srgbClr val="F79646">
                  <a:lumMod val="75000"/>
                </a:srgbClr>
              </a:solidFill>
              <a:ln>
                <a:solidFill>
                  <a:srgbClr val="5C2C04"/>
                </a:solidFill>
              </a:ln>
            </c:spPr>
          </c:marker>
          <c:xVal>
            <c:numRef>
              <c:f>Sheet1!$B$3:$B$82</c:f>
              <c:numCache>
                <c:formatCode>0.0</c:formatCode>
                <c:ptCount val="80"/>
                <c:pt idx="0">
                  <c:v>35.44</c:v>
                </c:pt>
                <c:pt idx="1">
                  <c:v>21.43</c:v>
                </c:pt>
                <c:pt idx="2">
                  <c:v>36.07</c:v>
                </c:pt>
                <c:pt idx="3">
                  <c:v>30.3</c:v>
                </c:pt>
                <c:pt idx="4">
                  <c:v>31.88</c:v>
                </c:pt>
                <c:pt idx="5">
                  <c:v>22.06</c:v>
                </c:pt>
                <c:pt idx="6">
                  <c:v>21.18</c:v>
                </c:pt>
                <c:pt idx="7">
                  <c:v>17.54</c:v>
                </c:pt>
                <c:pt idx="8">
                  <c:v>41.67</c:v>
                </c:pt>
                <c:pt idx="9">
                  <c:v>29.85</c:v>
                </c:pt>
                <c:pt idx="10">
                  <c:v>22.64</c:v>
                </c:pt>
                <c:pt idx="11">
                  <c:v>14.08</c:v>
                </c:pt>
                <c:pt idx="12">
                  <c:v>36.92</c:v>
                </c:pt>
                <c:pt idx="13">
                  <c:v>23.68</c:v>
                </c:pt>
                <c:pt idx="14">
                  <c:v>34.07</c:v>
                </c:pt>
                <c:pt idx="15">
                  <c:v>38.46</c:v>
                </c:pt>
                <c:pt idx="16">
                  <c:v>28.92</c:v>
                </c:pt>
                <c:pt idx="17">
                  <c:v>31.17</c:v>
                </c:pt>
                <c:pt idx="18">
                  <c:v>25.3</c:v>
                </c:pt>
                <c:pt idx="19">
                  <c:v>26.73</c:v>
                </c:pt>
                <c:pt idx="20">
                  <c:v>20.41</c:v>
                </c:pt>
                <c:pt idx="21">
                  <c:v>15.65</c:v>
                </c:pt>
                <c:pt idx="22">
                  <c:v>36.729999999999997</c:v>
                </c:pt>
                <c:pt idx="23">
                  <c:v>35.869999999999997</c:v>
                </c:pt>
                <c:pt idx="24">
                  <c:v>33.33</c:v>
                </c:pt>
                <c:pt idx="25">
                  <c:v>25</c:v>
                </c:pt>
                <c:pt idx="26">
                  <c:v>21.05</c:v>
                </c:pt>
                <c:pt idx="27">
                  <c:v>30</c:v>
                </c:pt>
                <c:pt idx="28">
                  <c:v>25.64</c:v>
                </c:pt>
                <c:pt idx="29">
                  <c:v>24.14</c:v>
                </c:pt>
                <c:pt idx="30">
                  <c:v>19.350000000000001</c:v>
                </c:pt>
                <c:pt idx="31">
                  <c:v>17.5</c:v>
                </c:pt>
                <c:pt idx="32">
                  <c:v>36.9</c:v>
                </c:pt>
                <c:pt idx="33">
                  <c:v>15.22</c:v>
                </c:pt>
                <c:pt idx="34">
                  <c:v>47.31</c:v>
                </c:pt>
                <c:pt idx="35">
                  <c:v>47.73</c:v>
                </c:pt>
                <c:pt idx="36">
                  <c:v>53.66</c:v>
                </c:pt>
                <c:pt idx="37">
                  <c:v>44.44</c:v>
                </c:pt>
                <c:pt idx="38">
                  <c:v>31.25</c:v>
                </c:pt>
                <c:pt idx="39">
                  <c:v>41.86</c:v>
                </c:pt>
                <c:pt idx="40">
                  <c:v>21.43</c:v>
                </c:pt>
                <c:pt idx="41">
                  <c:v>20</c:v>
                </c:pt>
                <c:pt idx="42">
                  <c:v>16.46</c:v>
                </c:pt>
                <c:pt idx="43">
                  <c:v>16.670000000000002</c:v>
                </c:pt>
                <c:pt idx="44">
                  <c:v>13.04</c:v>
                </c:pt>
                <c:pt idx="45">
                  <c:v>12.28</c:v>
                </c:pt>
                <c:pt idx="46">
                  <c:v>15.94</c:v>
                </c:pt>
                <c:pt idx="47">
                  <c:v>9.2799999999999994</c:v>
                </c:pt>
                <c:pt idx="48">
                  <c:v>37.04</c:v>
                </c:pt>
                <c:pt idx="49">
                  <c:v>13.33</c:v>
                </c:pt>
                <c:pt idx="50">
                  <c:v>14.52</c:v>
                </c:pt>
                <c:pt idx="51">
                  <c:v>9.33</c:v>
                </c:pt>
                <c:pt idx="52">
                  <c:v>36.36</c:v>
                </c:pt>
                <c:pt idx="53">
                  <c:v>1.67</c:v>
                </c:pt>
                <c:pt idx="54">
                  <c:v>23.36</c:v>
                </c:pt>
                <c:pt idx="55">
                  <c:v>19.8</c:v>
                </c:pt>
                <c:pt idx="56">
                  <c:v>29.27</c:v>
                </c:pt>
                <c:pt idx="57">
                  <c:v>20.95</c:v>
                </c:pt>
                <c:pt idx="58">
                  <c:v>12.31</c:v>
                </c:pt>
                <c:pt idx="59">
                  <c:v>12.9</c:v>
                </c:pt>
                <c:pt idx="60">
                  <c:v>11.22</c:v>
                </c:pt>
                <c:pt idx="61">
                  <c:v>11.39</c:v>
                </c:pt>
                <c:pt idx="62">
                  <c:v>8.6999999999999993</c:v>
                </c:pt>
                <c:pt idx="63">
                  <c:v>23.47</c:v>
                </c:pt>
                <c:pt idx="64">
                  <c:v>18.82</c:v>
                </c:pt>
                <c:pt idx="65">
                  <c:v>11.58</c:v>
                </c:pt>
                <c:pt idx="66">
                  <c:v>17.86</c:v>
                </c:pt>
                <c:pt idx="67">
                  <c:v>22.78</c:v>
                </c:pt>
                <c:pt idx="68">
                  <c:v>13.1</c:v>
                </c:pt>
                <c:pt idx="69">
                  <c:v>20</c:v>
                </c:pt>
                <c:pt idx="70">
                  <c:v>11.83</c:v>
                </c:pt>
                <c:pt idx="71">
                  <c:v>9.41</c:v>
                </c:pt>
                <c:pt idx="72">
                  <c:v>24.42</c:v>
                </c:pt>
                <c:pt idx="73">
                  <c:v>6.94</c:v>
                </c:pt>
                <c:pt idx="74">
                  <c:v>16.670000000000002</c:v>
                </c:pt>
                <c:pt idx="75">
                  <c:v>20</c:v>
                </c:pt>
                <c:pt idx="76">
                  <c:v>40.700000000000003</c:v>
                </c:pt>
                <c:pt idx="77">
                  <c:v>28.72</c:v>
                </c:pt>
                <c:pt idx="78">
                  <c:v>9.18</c:v>
                </c:pt>
                <c:pt idx="79">
                  <c:v>17.98</c:v>
                </c:pt>
              </c:numCache>
            </c:numRef>
          </c:xVal>
          <c:yVal>
            <c:numRef>
              <c:f>Sheet1!$I$3:$I$82</c:f>
              <c:numCache>
                <c:formatCode>General</c:formatCode>
                <c:ptCount val="80"/>
                <c:pt idx="60" formatCode="0.0">
                  <c:v>31.63</c:v>
                </c:pt>
                <c:pt idx="61" formatCode="0.0">
                  <c:v>31.65</c:v>
                </c:pt>
                <c:pt idx="62" formatCode="0.0">
                  <c:v>33.700000000000003</c:v>
                </c:pt>
                <c:pt idx="63" formatCode="0.0">
                  <c:v>34.69</c:v>
                </c:pt>
                <c:pt idx="64" formatCode="0.0">
                  <c:v>31.76</c:v>
                </c:pt>
                <c:pt idx="65" formatCode="0.0">
                  <c:v>38.950000000000003</c:v>
                </c:pt>
                <c:pt idx="66" formatCode="0.0">
                  <c:v>36.9</c:v>
                </c:pt>
                <c:pt idx="67" formatCode="0.0">
                  <c:v>48.1</c:v>
                </c:pt>
                <c:pt idx="68" formatCode="0.0">
                  <c:v>13.1</c:v>
                </c:pt>
                <c:pt idx="69" formatCode="0.0">
                  <c:v>41</c:v>
                </c:pt>
                <c:pt idx="70" formatCode="0.0">
                  <c:v>36.56</c:v>
                </c:pt>
                <c:pt idx="71" formatCode="0.0">
                  <c:v>52.94</c:v>
                </c:pt>
                <c:pt idx="72" formatCode="0.0">
                  <c:v>16.28</c:v>
                </c:pt>
                <c:pt idx="73" formatCode="0.0">
                  <c:v>51.39</c:v>
                </c:pt>
                <c:pt idx="74" formatCode="0.0">
                  <c:v>42.59</c:v>
                </c:pt>
                <c:pt idx="75" formatCode="0.0">
                  <c:v>32</c:v>
                </c:pt>
                <c:pt idx="76" formatCode="0.0">
                  <c:v>20.93</c:v>
                </c:pt>
                <c:pt idx="77" formatCode="0.0">
                  <c:v>34.04</c:v>
                </c:pt>
                <c:pt idx="78" formatCode="0.0">
                  <c:v>40.82</c:v>
                </c:pt>
                <c:pt idx="79" formatCode="0.0">
                  <c:v>55.06</c:v>
                </c:pt>
              </c:numCache>
            </c:numRef>
          </c:yVal>
          <c:smooth val="0"/>
          <c:extLst>
            <c:ext xmlns:c16="http://schemas.microsoft.com/office/drawing/2014/chart" uri="{C3380CC4-5D6E-409C-BE32-E72D297353CC}">
              <c16:uniqueId val="{00000003-994E-4E18-905A-614D99FDC987}"/>
            </c:ext>
          </c:extLst>
        </c:ser>
        <c:dLbls>
          <c:showLegendKey val="0"/>
          <c:showVal val="0"/>
          <c:showCatName val="0"/>
          <c:showSerName val="0"/>
          <c:showPercent val="0"/>
          <c:showBubbleSize val="0"/>
        </c:dLbls>
        <c:axId val="414959872"/>
        <c:axId val="415065216"/>
      </c:scatterChart>
      <c:valAx>
        <c:axId val="414959872"/>
        <c:scaling>
          <c:orientation val="minMax"/>
          <c:max val="100"/>
        </c:scaling>
        <c:delete val="0"/>
        <c:axPos val="b"/>
        <c:majorGridlines>
          <c:spPr>
            <a:ln w="3175">
              <a:solidFill>
                <a:schemeClr val="bg2">
                  <a:lumMod val="75000"/>
                </a:schemeClr>
              </a:solidFill>
              <a:prstDash val="sysDash"/>
            </a:ln>
          </c:spPr>
        </c:majorGridlines>
        <c:title>
          <c:tx>
            <c:rich>
              <a:bodyPr/>
              <a:lstStyle/>
              <a:p>
                <a:pPr>
                  <a:defRPr sz="1400"/>
                </a:pPr>
                <a:r>
                  <a:rPr lang="en-US" sz="1400" dirty="0"/>
                  <a:t>Percent</a:t>
                </a:r>
                <a:r>
                  <a:rPr lang="en-US" sz="1400" baseline="0" dirty="0"/>
                  <a:t> of ASHA areas with no women receiving ID</a:t>
                </a:r>
                <a:endParaRPr lang="en-US" sz="1400" dirty="0"/>
              </a:p>
            </c:rich>
          </c:tx>
          <c:overlay val="0"/>
        </c:title>
        <c:numFmt formatCode="0.0" sourceLinked="1"/>
        <c:majorTickMark val="out"/>
        <c:minorTickMark val="none"/>
        <c:tickLblPos val="nextTo"/>
        <c:crossAx val="415065216"/>
        <c:crosses val="autoZero"/>
        <c:crossBetween val="midCat"/>
        <c:majorUnit val="20"/>
      </c:valAx>
      <c:valAx>
        <c:axId val="415065216"/>
        <c:scaling>
          <c:orientation val="minMax"/>
          <c:max val="100"/>
        </c:scaling>
        <c:delete val="0"/>
        <c:axPos val="l"/>
        <c:majorGridlines>
          <c:spPr>
            <a:ln w="3175">
              <a:solidFill>
                <a:schemeClr val="bg2">
                  <a:lumMod val="75000"/>
                </a:schemeClr>
              </a:solidFill>
              <a:prstDash val="sysDash"/>
            </a:ln>
          </c:spPr>
        </c:majorGridlines>
        <c:title>
          <c:tx>
            <c:rich>
              <a:bodyPr rot="-5400000" vert="horz"/>
              <a:lstStyle/>
              <a:p>
                <a:pPr>
                  <a:defRPr sz="1400"/>
                </a:pPr>
                <a:r>
                  <a:rPr lang="en-US" sz="1400" dirty="0"/>
                  <a:t>Percent of ASHA areas</a:t>
                </a:r>
                <a:r>
                  <a:rPr lang="en-US" sz="1400" baseline="0" dirty="0"/>
                  <a:t> with all women receiving ID</a:t>
                </a:r>
                <a:endParaRPr lang="en-US" sz="1400" dirty="0"/>
              </a:p>
            </c:rich>
          </c:tx>
          <c:overlay val="0"/>
        </c:title>
        <c:numFmt formatCode="0.0" sourceLinked="1"/>
        <c:majorTickMark val="out"/>
        <c:minorTickMark val="none"/>
        <c:tickLblPos val="nextTo"/>
        <c:crossAx val="414959872"/>
        <c:crosses val="autoZero"/>
        <c:crossBetween val="midCat"/>
        <c:majorUnit val="20"/>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20975104325852"/>
          <c:y val="1.8624078196576001E-2"/>
          <c:w val="0.82868003475256147"/>
          <c:h val="0.8726462134005335"/>
        </c:manualLayout>
      </c:layout>
      <c:scatterChart>
        <c:scatterStyle val="lineMarker"/>
        <c:varyColors val="0"/>
        <c:ser>
          <c:idx val="0"/>
          <c:order val="0"/>
          <c:spPr>
            <a:ln w="19050">
              <a:noFill/>
            </a:ln>
          </c:spPr>
          <c:marker>
            <c:symbol val="circle"/>
            <c:size val="10"/>
            <c:spPr>
              <a:solidFill>
                <a:schemeClr val="accent5">
                  <a:lumMod val="20000"/>
                  <a:lumOff val="80000"/>
                </a:schemeClr>
              </a:solidFill>
              <a:ln>
                <a:solidFill>
                  <a:schemeClr val="accent1">
                    <a:lumMod val="50000"/>
                  </a:schemeClr>
                </a:solidFill>
              </a:ln>
            </c:spPr>
          </c:marker>
          <c:xVal>
            <c:numRef>
              <c:f>Sheet1!$B$3:$B$82</c:f>
              <c:numCache>
                <c:formatCode>0.0</c:formatCode>
                <c:ptCount val="80"/>
                <c:pt idx="0">
                  <c:v>40.51</c:v>
                </c:pt>
                <c:pt idx="1">
                  <c:v>53.57</c:v>
                </c:pt>
                <c:pt idx="2">
                  <c:v>44.26</c:v>
                </c:pt>
                <c:pt idx="3">
                  <c:v>22.73</c:v>
                </c:pt>
                <c:pt idx="4">
                  <c:v>31.88</c:v>
                </c:pt>
                <c:pt idx="5">
                  <c:v>41.18</c:v>
                </c:pt>
                <c:pt idx="6">
                  <c:v>50.59</c:v>
                </c:pt>
                <c:pt idx="7">
                  <c:v>31.58</c:v>
                </c:pt>
                <c:pt idx="8">
                  <c:v>35.42</c:v>
                </c:pt>
                <c:pt idx="9">
                  <c:v>28.36</c:v>
                </c:pt>
                <c:pt idx="10">
                  <c:v>24.53</c:v>
                </c:pt>
                <c:pt idx="11">
                  <c:v>25.35</c:v>
                </c:pt>
                <c:pt idx="12">
                  <c:v>29.23</c:v>
                </c:pt>
                <c:pt idx="13">
                  <c:v>19.739999999999998</c:v>
                </c:pt>
                <c:pt idx="14">
                  <c:v>21.98</c:v>
                </c:pt>
                <c:pt idx="15">
                  <c:v>16.920000000000002</c:v>
                </c:pt>
                <c:pt idx="16">
                  <c:v>48.19</c:v>
                </c:pt>
                <c:pt idx="17">
                  <c:v>22.08</c:v>
                </c:pt>
                <c:pt idx="18">
                  <c:v>37.35</c:v>
                </c:pt>
                <c:pt idx="19">
                  <c:v>33.659999999999997</c:v>
                </c:pt>
                <c:pt idx="20">
                  <c:v>31.63</c:v>
                </c:pt>
                <c:pt idx="21">
                  <c:v>55.65</c:v>
                </c:pt>
                <c:pt idx="22">
                  <c:v>42.86</c:v>
                </c:pt>
                <c:pt idx="23">
                  <c:v>33.700000000000003</c:v>
                </c:pt>
                <c:pt idx="24">
                  <c:v>35.35</c:v>
                </c:pt>
                <c:pt idx="25">
                  <c:v>57.29</c:v>
                </c:pt>
                <c:pt idx="26">
                  <c:v>57.89</c:v>
                </c:pt>
                <c:pt idx="27">
                  <c:v>63.33</c:v>
                </c:pt>
                <c:pt idx="28">
                  <c:v>41.03</c:v>
                </c:pt>
                <c:pt idx="29">
                  <c:v>28.74</c:v>
                </c:pt>
                <c:pt idx="30">
                  <c:v>39.78</c:v>
                </c:pt>
                <c:pt idx="31">
                  <c:v>26.25</c:v>
                </c:pt>
                <c:pt idx="32">
                  <c:v>29.76</c:v>
                </c:pt>
                <c:pt idx="33">
                  <c:v>17.39</c:v>
                </c:pt>
                <c:pt idx="34">
                  <c:v>39.78</c:v>
                </c:pt>
                <c:pt idx="35">
                  <c:v>30.68</c:v>
                </c:pt>
                <c:pt idx="36">
                  <c:v>68.290000000000006</c:v>
                </c:pt>
                <c:pt idx="37">
                  <c:v>34.72</c:v>
                </c:pt>
                <c:pt idx="38">
                  <c:v>52.08</c:v>
                </c:pt>
                <c:pt idx="39">
                  <c:v>58.14</c:v>
                </c:pt>
                <c:pt idx="40">
                  <c:v>2.86</c:v>
                </c:pt>
                <c:pt idx="41">
                  <c:v>6</c:v>
                </c:pt>
                <c:pt idx="42">
                  <c:v>8.86</c:v>
                </c:pt>
                <c:pt idx="43">
                  <c:v>1.28</c:v>
                </c:pt>
                <c:pt idx="44">
                  <c:v>0</c:v>
                </c:pt>
                <c:pt idx="45">
                  <c:v>1.75</c:v>
                </c:pt>
                <c:pt idx="46">
                  <c:v>4.3499999999999996</c:v>
                </c:pt>
                <c:pt idx="47">
                  <c:v>9.2799999999999994</c:v>
                </c:pt>
                <c:pt idx="48">
                  <c:v>9.26</c:v>
                </c:pt>
                <c:pt idx="49">
                  <c:v>1.33</c:v>
                </c:pt>
                <c:pt idx="50">
                  <c:v>4.84</c:v>
                </c:pt>
                <c:pt idx="51">
                  <c:v>1.33</c:v>
                </c:pt>
                <c:pt idx="52">
                  <c:v>14.55</c:v>
                </c:pt>
                <c:pt idx="53">
                  <c:v>1.67</c:v>
                </c:pt>
                <c:pt idx="54">
                  <c:v>3.74</c:v>
                </c:pt>
                <c:pt idx="55">
                  <c:v>2.97</c:v>
                </c:pt>
                <c:pt idx="56">
                  <c:v>4.88</c:v>
                </c:pt>
                <c:pt idx="57">
                  <c:v>4.76</c:v>
                </c:pt>
                <c:pt idx="58">
                  <c:v>4.62</c:v>
                </c:pt>
                <c:pt idx="59">
                  <c:v>3.23</c:v>
                </c:pt>
                <c:pt idx="60">
                  <c:v>4.08</c:v>
                </c:pt>
                <c:pt idx="61">
                  <c:v>2.5299999999999998</c:v>
                </c:pt>
                <c:pt idx="62">
                  <c:v>2.17</c:v>
                </c:pt>
                <c:pt idx="63">
                  <c:v>1.02</c:v>
                </c:pt>
                <c:pt idx="64">
                  <c:v>1.18</c:v>
                </c:pt>
                <c:pt idx="65">
                  <c:v>1.05</c:v>
                </c:pt>
                <c:pt idx="66">
                  <c:v>2.38</c:v>
                </c:pt>
                <c:pt idx="67">
                  <c:v>15.19</c:v>
                </c:pt>
                <c:pt idx="68">
                  <c:v>3.57</c:v>
                </c:pt>
                <c:pt idx="69">
                  <c:v>4</c:v>
                </c:pt>
                <c:pt idx="70">
                  <c:v>5.38</c:v>
                </c:pt>
                <c:pt idx="71">
                  <c:v>1.18</c:v>
                </c:pt>
                <c:pt idx="72">
                  <c:v>1.1599999999999999</c:v>
                </c:pt>
                <c:pt idx="73">
                  <c:v>6.94</c:v>
                </c:pt>
                <c:pt idx="74">
                  <c:v>3.7</c:v>
                </c:pt>
                <c:pt idx="75">
                  <c:v>3</c:v>
                </c:pt>
                <c:pt idx="76">
                  <c:v>9.3000000000000007</c:v>
                </c:pt>
                <c:pt idx="77">
                  <c:v>7.45</c:v>
                </c:pt>
                <c:pt idx="78">
                  <c:v>3.06</c:v>
                </c:pt>
                <c:pt idx="79">
                  <c:v>3.37</c:v>
                </c:pt>
              </c:numCache>
            </c:numRef>
          </c:xVal>
          <c:yVal>
            <c:numRef>
              <c:f>Sheet1!$C$3:$C$82</c:f>
              <c:numCache>
                <c:formatCode>0.0</c:formatCode>
                <c:ptCount val="80"/>
                <c:pt idx="0">
                  <c:v>30.38</c:v>
                </c:pt>
                <c:pt idx="1">
                  <c:v>21.43</c:v>
                </c:pt>
                <c:pt idx="2">
                  <c:v>40.98</c:v>
                </c:pt>
                <c:pt idx="3">
                  <c:v>36.36</c:v>
                </c:pt>
                <c:pt idx="4">
                  <c:v>42.03</c:v>
                </c:pt>
                <c:pt idx="5">
                  <c:v>27.94</c:v>
                </c:pt>
                <c:pt idx="6">
                  <c:v>20</c:v>
                </c:pt>
                <c:pt idx="7">
                  <c:v>32.46</c:v>
                </c:pt>
                <c:pt idx="8">
                  <c:v>35.42</c:v>
                </c:pt>
                <c:pt idx="9">
                  <c:v>46.27</c:v>
                </c:pt>
                <c:pt idx="10">
                  <c:v>47.17</c:v>
                </c:pt>
                <c:pt idx="11">
                  <c:v>42.25</c:v>
                </c:pt>
                <c:pt idx="12">
                  <c:v>35.380000000000003</c:v>
                </c:pt>
                <c:pt idx="13">
                  <c:v>56.58</c:v>
                </c:pt>
                <c:pt idx="14">
                  <c:v>52.75</c:v>
                </c:pt>
                <c:pt idx="15">
                  <c:v>58.46</c:v>
                </c:pt>
                <c:pt idx="16">
                  <c:v>13.25</c:v>
                </c:pt>
                <c:pt idx="17">
                  <c:v>49.35</c:v>
                </c:pt>
                <c:pt idx="18">
                  <c:v>26.51</c:v>
                </c:pt>
                <c:pt idx="19">
                  <c:v>23.76</c:v>
                </c:pt>
                <c:pt idx="20">
                  <c:v>15.31</c:v>
                </c:pt>
                <c:pt idx="21">
                  <c:v>6.96</c:v>
                </c:pt>
                <c:pt idx="22">
                  <c:v>16.329999999999998</c:v>
                </c:pt>
                <c:pt idx="23">
                  <c:v>20.65</c:v>
                </c:pt>
                <c:pt idx="24">
                  <c:v>18.18</c:v>
                </c:pt>
                <c:pt idx="25">
                  <c:v>9.3800000000000008</c:v>
                </c:pt>
                <c:pt idx="26">
                  <c:v>11.58</c:v>
                </c:pt>
                <c:pt idx="27">
                  <c:v>20</c:v>
                </c:pt>
                <c:pt idx="28">
                  <c:v>10.26</c:v>
                </c:pt>
                <c:pt idx="29">
                  <c:v>33.33</c:v>
                </c:pt>
                <c:pt idx="30">
                  <c:v>4.3</c:v>
                </c:pt>
                <c:pt idx="31">
                  <c:v>27.5</c:v>
                </c:pt>
                <c:pt idx="32">
                  <c:v>9.52</c:v>
                </c:pt>
                <c:pt idx="33">
                  <c:v>42.39</c:v>
                </c:pt>
                <c:pt idx="34">
                  <c:v>31.18</c:v>
                </c:pt>
                <c:pt idx="35">
                  <c:v>35.229999999999997</c:v>
                </c:pt>
                <c:pt idx="36">
                  <c:v>4.88</c:v>
                </c:pt>
                <c:pt idx="37">
                  <c:v>31.94</c:v>
                </c:pt>
                <c:pt idx="38">
                  <c:v>14.58</c:v>
                </c:pt>
                <c:pt idx="39">
                  <c:v>12.79</c:v>
                </c:pt>
                <c:pt idx="40">
                  <c:v>90</c:v>
                </c:pt>
                <c:pt idx="41">
                  <c:v>80</c:v>
                </c:pt>
                <c:pt idx="42">
                  <c:v>86.08</c:v>
                </c:pt>
                <c:pt idx="43">
                  <c:v>92.31</c:v>
                </c:pt>
                <c:pt idx="44">
                  <c:v>94.2</c:v>
                </c:pt>
                <c:pt idx="45">
                  <c:v>96.49</c:v>
                </c:pt>
                <c:pt idx="46">
                  <c:v>85.51</c:v>
                </c:pt>
                <c:pt idx="47">
                  <c:v>75.260000000000005</c:v>
                </c:pt>
                <c:pt idx="48">
                  <c:v>74.069999999999993</c:v>
                </c:pt>
                <c:pt idx="49">
                  <c:v>93.33</c:v>
                </c:pt>
                <c:pt idx="50">
                  <c:v>88.71</c:v>
                </c:pt>
                <c:pt idx="51">
                  <c:v>86.67</c:v>
                </c:pt>
                <c:pt idx="52">
                  <c:v>72.73</c:v>
                </c:pt>
                <c:pt idx="53">
                  <c:v>81.67</c:v>
                </c:pt>
                <c:pt idx="54">
                  <c:v>85.05</c:v>
                </c:pt>
                <c:pt idx="55">
                  <c:v>93.07</c:v>
                </c:pt>
                <c:pt idx="56">
                  <c:v>81.709999999999994</c:v>
                </c:pt>
                <c:pt idx="57">
                  <c:v>90.48</c:v>
                </c:pt>
                <c:pt idx="58">
                  <c:v>86.15</c:v>
                </c:pt>
                <c:pt idx="59">
                  <c:v>91.4</c:v>
                </c:pt>
                <c:pt idx="60">
                  <c:v>72.45</c:v>
                </c:pt>
                <c:pt idx="61">
                  <c:v>49.37</c:v>
                </c:pt>
                <c:pt idx="62">
                  <c:v>82.61</c:v>
                </c:pt>
                <c:pt idx="63">
                  <c:v>77.55</c:v>
                </c:pt>
                <c:pt idx="64">
                  <c:v>87.06</c:v>
                </c:pt>
                <c:pt idx="65">
                  <c:v>74.739999999999995</c:v>
                </c:pt>
                <c:pt idx="66">
                  <c:v>70.239999999999995</c:v>
                </c:pt>
                <c:pt idx="67">
                  <c:v>65.819999999999993</c:v>
                </c:pt>
                <c:pt idx="68">
                  <c:v>33.33</c:v>
                </c:pt>
                <c:pt idx="69">
                  <c:v>65</c:v>
                </c:pt>
                <c:pt idx="70">
                  <c:v>51.61</c:v>
                </c:pt>
                <c:pt idx="71">
                  <c:v>72.94</c:v>
                </c:pt>
                <c:pt idx="72">
                  <c:v>44.19</c:v>
                </c:pt>
                <c:pt idx="73">
                  <c:v>47.22</c:v>
                </c:pt>
                <c:pt idx="74">
                  <c:v>75</c:v>
                </c:pt>
                <c:pt idx="75">
                  <c:v>78</c:v>
                </c:pt>
                <c:pt idx="76">
                  <c:v>46.51</c:v>
                </c:pt>
                <c:pt idx="77">
                  <c:v>70.209999999999994</c:v>
                </c:pt>
                <c:pt idx="78">
                  <c:v>63.27</c:v>
                </c:pt>
                <c:pt idx="79">
                  <c:v>82.02</c:v>
                </c:pt>
              </c:numCache>
            </c:numRef>
          </c:yVal>
          <c:smooth val="0"/>
          <c:extLst>
            <c:ext xmlns:c16="http://schemas.microsoft.com/office/drawing/2014/chart" uri="{C3380CC4-5D6E-409C-BE32-E72D297353CC}">
              <c16:uniqueId val="{00000000-CE79-4404-888B-B429C3575DCC}"/>
            </c:ext>
          </c:extLst>
        </c:ser>
        <c:ser>
          <c:idx val="2"/>
          <c:order val="1"/>
          <c:spPr>
            <a:ln w="19050">
              <a:noFill/>
            </a:ln>
          </c:spPr>
          <c:marker>
            <c:symbol val="circle"/>
            <c:size val="10"/>
            <c:spPr>
              <a:solidFill>
                <a:srgbClr val="F79646">
                  <a:lumMod val="40000"/>
                  <a:lumOff val="60000"/>
                </a:srgbClr>
              </a:solidFill>
              <a:ln>
                <a:solidFill>
                  <a:srgbClr val="5C2C04"/>
                </a:solidFill>
              </a:ln>
            </c:spPr>
          </c:marker>
          <c:xVal>
            <c:numRef>
              <c:f>Sheet1!$B$3:$B$82</c:f>
              <c:numCache>
                <c:formatCode>0.0</c:formatCode>
                <c:ptCount val="80"/>
                <c:pt idx="0">
                  <c:v>40.51</c:v>
                </c:pt>
                <c:pt idx="1">
                  <c:v>53.57</c:v>
                </c:pt>
                <c:pt idx="2">
                  <c:v>44.26</c:v>
                </c:pt>
                <c:pt idx="3">
                  <c:v>22.73</c:v>
                </c:pt>
                <c:pt idx="4">
                  <c:v>31.88</c:v>
                </c:pt>
                <c:pt idx="5">
                  <c:v>41.18</c:v>
                </c:pt>
                <c:pt idx="6">
                  <c:v>50.59</c:v>
                </c:pt>
                <c:pt idx="7">
                  <c:v>31.58</c:v>
                </c:pt>
                <c:pt idx="8">
                  <c:v>35.42</c:v>
                </c:pt>
                <c:pt idx="9">
                  <c:v>28.36</c:v>
                </c:pt>
                <c:pt idx="10">
                  <c:v>24.53</c:v>
                </c:pt>
                <c:pt idx="11">
                  <c:v>25.35</c:v>
                </c:pt>
                <c:pt idx="12">
                  <c:v>29.23</c:v>
                </c:pt>
                <c:pt idx="13">
                  <c:v>19.739999999999998</c:v>
                </c:pt>
                <c:pt idx="14">
                  <c:v>21.98</c:v>
                </c:pt>
                <c:pt idx="15">
                  <c:v>16.920000000000002</c:v>
                </c:pt>
                <c:pt idx="16">
                  <c:v>48.19</c:v>
                </c:pt>
                <c:pt idx="17">
                  <c:v>22.08</c:v>
                </c:pt>
                <c:pt idx="18">
                  <c:v>37.35</c:v>
                </c:pt>
                <c:pt idx="19">
                  <c:v>33.659999999999997</c:v>
                </c:pt>
                <c:pt idx="20">
                  <c:v>31.63</c:v>
                </c:pt>
                <c:pt idx="21">
                  <c:v>55.65</c:v>
                </c:pt>
                <c:pt idx="22">
                  <c:v>42.86</c:v>
                </c:pt>
                <c:pt idx="23">
                  <c:v>33.700000000000003</c:v>
                </c:pt>
                <c:pt idx="24">
                  <c:v>35.35</c:v>
                </c:pt>
                <c:pt idx="25">
                  <c:v>57.29</c:v>
                </c:pt>
                <c:pt idx="26">
                  <c:v>57.89</c:v>
                </c:pt>
                <c:pt idx="27">
                  <c:v>63.33</c:v>
                </c:pt>
                <c:pt idx="28">
                  <c:v>41.03</c:v>
                </c:pt>
                <c:pt idx="29">
                  <c:v>28.74</c:v>
                </c:pt>
                <c:pt idx="30">
                  <c:v>39.78</c:v>
                </c:pt>
                <c:pt idx="31">
                  <c:v>26.25</c:v>
                </c:pt>
                <c:pt idx="32">
                  <c:v>29.76</c:v>
                </c:pt>
                <c:pt idx="33">
                  <c:v>17.39</c:v>
                </c:pt>
                <c:pt idx="34">
                  <c:v>39.78</c:v>
                </c:pt>
                <c:pt idx="35">
                  <c:v>30.68</c:v>
                </c:pt>
                <c:pt idx="36">
                  <c:v>68.290000000000006</c:v>
                </c:pt>
                <c:pt idx="37">
                  <c:v>34.72</c:v>
                </c:pt>
                <c:pt idx="38">
                  <c:v>52.08</c:v>
                </c:pt>
                <c:pt idx="39">
                  <c:v>58.14</c:v>
                </c:pt>
                <c:pt idx="40">
                  <c:v>2.86</c:v>
                </c:pt>
                <c:pt idx="41">
                  <c:v>6</c:v>
                </c:pt>
                <c:pt idx="42">
                  <c:v>8.86</c:v>
                </c:pt>
                <c:pt idx="43">
                  <c:v>1.28</c:v>
                </c:pt>
                <c:pt idx="44">
                  <c:v>0</c:v>
                </c:pt>
                <c:pt idx="45">
                  <c:v>1.75</c:v>
                </c:pt>
                <c:pt idx="46">
                  <c:v>4.3499999999999996</c:v>
                </c:pt>
                <c:pt idx="47">
                  <c:v>9.2799999999999994</c:v>
                </c:pt>
                <c:pt idx="48">
                  <c:v>9.26</c:v>
                </c:pt>
                <c:pt idx="49">
                  <c:v>1.33</c:v>
                </c:pt>
                <c:pt idx="50">
                  <c:v>4.84</c:v>
                </c:pt>
                <c:pt idx="51">
                  <c:v>1.33</c:v>
                </c:pt>
                <c:pt idx="52">
                  <c:v>14.55</c:v>
                </c:pt>
                <c:pt idx="53">
                  <c:v>1.67</c:v>
                </c:pt>
                <c:pt idx="54">
                  <c:v>3.74</c:v>
                </c:pt>
                <c:pt idx="55">
                  <c:v>2.97</c:v>
                </c:pt>
                <c:pt idx="56">
                  <c:v>4.88</c:v>
                </c:pt>
                <c:pt idx="57">
                  <c:v>4.76</c:v>
                </c:pt>
                <c:pt idx="58">
                  <c:v>4.62</c:v>
                </c:pt>
                <c:pt idx="59">
                  <c:v>3.23</c:v>
                </c:pt>
                <c:pt idx="60">
                  <c:v>4.08</c:v>
                </c:pt>
                <c:pt idx="61">
                  <c:v>2.5299999999999998</c:v>
                </c:pt>
                <c:pt idx="62">
                  <c:v>2.17</c:v>
                </c:pt>
                <c:pt idx="63">
                  <c:v>1.02</c:v>
                </c:pt>
                <c:pt idx="64">
                  <c:v>1.18</c:v>
                </c:pt>
                <c:pt idx="65">
                  <c:v>1.05</c:v>
                </c:pt>
                <c:pt idx="66">
                  <c:v>2.38</c:v>
                </c:pt>
                <c:pt idx="67">
                  <c:v>15.19</c:v>
                </c:pt>
                <c:pt idx="68">
                  <c:v>3.57</c:v>
                </c:pt>
                <c:pt idx="69">
                  <c:v>4</c:v>
                </c:pt>
                <c:pt idx="70">
                  <c:v>5.38</c:v>
                </c:pt>
                <c:pt idx="71">
                  <c:v>1.18</c:v>
                </c:pt>
                <c:pt idx="72">
                  <c:v>1.1599999999999999</c:v>
                </c:pt>
                <c:pt idx="73">
                  <c:v>6.94</c:v>
                </c:pt>
                <c:pt idx="74">
                  <c:v>3.7</c:v>
                </c:pt>
                <c:pt idx="75">
                  <c:v>3</c:v>
                </c:pt>
                <c:pt idx="76">
                  <c:v>9.3000000000000007</c:v>
                </c:pt>
                <c:pt idx="77">
                  <c:v>7.45</c:v>
                </c:pt>
                <c:pt idx="78">
                  <c:v>3.06</c:v>
                </c:pt>
                <c:pt idx="79">
                  <c:v>3.37</c:v>
                </c:pt>
              </c:numCache>
            </c:numRef>
          </c:xVal>
          <c:yVal>
            <c:numRef>
              <c:f>Sheet1!$E$3:$E$82</c:f>
              <c:numCache>
                <c:formatCode>General</c:formatCode>
                <c:ptCount val="80"/>
                <c:pt idx="20" formatCode="0.0">
                  <c:v>15.31</c:v>
                </c:pt>
                <c:pt idx="21" formatCode="0.0">
                  <c:v>6.96</c:v>
                </c:pt>
                <c:pt idx="22" formatCode="0.0">
                  <c:v>16.329999999999998</c:v>
                </c:pt>
                <c:pt idx="23" formatCode="0.0">
                  <c:v>20.65</c:v>
                </c:pt>
                <c:pt idx="24" formatCode="0.0">
                  <c:v>18.18</c:v>
                </c:pt>
                <c:pt idx="25" formatCode="0.0">
                  <c:v>9.3800000000000008</c:v>
                </c:pt>
                <c:pt idx="26" formatCode="0.0">
                  <c:v>11.58</c:v>
                </c:pt>
                <c:pt idx="27" formatCode="0.0">
                  <c:v>20</c:v>
                </c:pt>
                <c:pt idx="28" formatCode="0.0">
                  <c:v>10.26</c:v>
                </c:pt>
                <c:pt idx="29" formatCode="0.0">
                  <c:v>33.33</c:v>
                </c:pt>
                <c:pt idx="30" formatCode="0.0">
                  <c:v>4.3</c:v>
                </c:pt>
                <c:pt idx="31" formatCode="0.0">
                  <c:v>27.5</c:v>
                </c:pt>
                <c:pt idx="32" formatCode="0.0">
                  <c:v>9.52</c:v>
                </c:pt>
                <c:pt idx="33" formatCode="0.0">
                  <c:v>42.39</c:v>
                </c:pt>
                <c:pt idx="34" formatCode="0.0">
                  <c:v>31.18</c:v>
                </c:pt>
                <c:pt idx="35" formatCode="0.0">
                  <c:v>35.229999999999997</c:v>
                </c:pt>
                <c:pt idx="36" formatCode="0.0">
                  <c:v>4.88</c:v>
                </c:pt>
                <c:pt idx="37" formatCode="0.0">
                  <c:v>31.94</c:v>
                </c:pt>
                <c:pt idx="38" formatCode="0.0">
                  <c:v>14.58</c:v>
                </c:pt>
                <c:pt idx="39" formatCode="0.0">
                  <c:v>12.79</c:v>
                </c:pt>
              </c:numCache>
            </c:numRef>
          </c:yVal>
          <c:smooth val="0"/>
          <c:extLst>
            <c:ext xmlns:c16="http://schemas.microsoft.com/office/drawing/2014/chart" uri="{C3380CC4-5D6E-409C-BE32-E72D297353CC}">
              <c16:uniqueId val="{00000001-CE79-4404-888B-B429C3575DCC}"/>
            </c:ext>
          </c:extLst>
        </c:ser>
        <c:ser>
          <c:idx val="4"/>
          <c:order val="2"/>
          <c:spPr>
            <a:ln w="19050">
              <a:noFill/>
            </a:ln>
          </c:spPr>
          <c:marker>
            <c:symbol val="circle"/>
            <c:size val="10"/>
            <c:spPr>
              <a:solidFill>
                <a:schemeClr val="accent5">
                  <a:lumMod val="75000"/>
                </a:schemeClr>
              </a:solidFill>
              <a:ln>
                <a:solidFill>
                  <a:schemeClr val="accent1">
                    <a:lumMod val="50000"/>
                  </a:schemeClr>
                </a:solidFill>
              </a:ln>
            </c:spPr>
          </c:marker>
          <c:xVal>
            <c:numRef>
              <c:f>Sheet1!$B$3:$B$82</c:f>
              <c:numCache>
                <c:formatCode>0.0</c:formatCode>
                <c:ptCount val="80"/>
                <c:pt idx="0">
                  <c:v>40.51</c:v>
                </c:pt>
                <c:pt idx="1">
                  <c:v>53.57</c:v>
                </c:pt>
                <c:pt idx="2">
                  <c:v>44.26</c:v>
                </c:pt>
                <c:pt idx="3">
                  <c:v>22.73</c:v>
                </c:pt>
                <c:pt idx="4">
                  <c:v>31.88</c:v>
                </c:pt>
                <c:pt idx="5">
                  <c:v>41.18</c:v>
                </c:pt>
                <c:pt idx="6">
                  <c:v>50.59</c:v>
                </c:pt>
                <c:pt idx="7">
                  <c:v>31.58</c:v>
                </c:pt>
                <c:pt idx="8">
                  <c:v>35.42</c:v>
                </c:pt>
                <c:pt idx="9">
                  <c:v>28.36</c:v>
                </c:pt>
                <c:pt idx="10">
                  <c:v>24.53</c:v>
                </c:pt>
                <c:pt idx="11">
                  <c:v>25.35</c:v>
                </c:pt>
                <c:pt idx="12">
                  <c:v>29.23</c:v>
                </c:pt>
                <c:pt idx="13">
                  <c:v>19.739999999999998</c:v>
                </c:pt>
                <c:pt idx="14">
                  <c:v>21.98</c:v>
                </c:pt>
                <c:pt idx="15">
                  <c:v>16.920000000000002</c:v>
                </c:pt>
                <c:pt idx="16">
                  <c:v>48.19</c:v>
                </c:pt>
                <c:pt idx="17">
                  <c:v>22.08</c:v>
                </c:pt>
                <c:pt idx="18">
                  <c:v>37.35</c:v>
                </c:pt>
                <c:pt idx="19">
                  <c:v>33.659999999999997</c:v>
                </c:pt>
                <c:pt idx="20">
                  <c:v>31.63</c:v>
                </c:pt>
                <c:pt idx="21">
                  <c:v>55.65</c:v>
                </c:pt>
                <c:pt idx="22">
                  <c:v>42.86</c:v>
                </c:pt>
                <c:pt idx="23">
                  <c:v>33.700000000000003</c:v>
                </c:pt>
                <c:pt idx="24">
                  <c:v>35.35</c:v>
                </c:pt>
                <c:pt idx="25">
                  <c:v>57.29</c:v>
                </c:pt>
                <c:pt idx="26">
                  <c:v>57.89</c:v>
                </c:pt>
                <c:pt idx="27">
                  <c:v>63.33</c:v>
                </c:pt>
                <c:pt idx="28">
                  <c:v>41.03</c:v>
                </c:pt>
                <c:pt idx="29">
                  <c:v>28.74</c:v>
                </c:pt>
                <c:pt idx="30">
                  <c:v>39.78</c:v>
                </c:pt>
                <c:pt idx="31">
                  <c:v>26.25</c:v>
                </c:pt>
                <c:pt idx="32">
                  <c:v>29.76</c:v>
                </c:pt>
                <c:pt idx="33">
                  <c:v>17.39</c:v>
                </c:pt>
                <c:pt idx="34">
                  <c:v>39.78</c:v>
                </c:pt>
                <c:pt idx="35">
                  <c:v>30.68</c:v>
                </c:pt>
                <c:pt idx="36">
                  <c:v>68.290000000000006</c:v>
                </c:pt>
                <c:pt idx="37">
                  <c:v>34.72</c:v>
                </c:pt>
                <c:pt idx="38">
                  <c:v>52.08</c:v>
                </c:pt>
                <c:pt idx="39">
                  <c:v>58.14</c:v>
                </c:pt>
                <c:pt idx="40">
                  <c:v>2.86</c:v>
                </c:pt>
                <c:pt idx="41">
                  <c:v>6</c:v>
                </c:pt>
                <c:pt idx="42">
                  <c:v>8.86</c:v>
                </c:pt>
                <c:pt idx="43">
                  <c:v>1.28</c:v>
                </c:pt>
                <c:pt idx="44">
                  <c:v>0</c:v>
                </c:pt>
                <c:pt idx="45">
                  <c:v>1.75</c:v>
                </c:pt>
                <c:pt idx="46">
                  <c:v>4.3499999999999996</c:v>
                </c:pt>
                <c:pt idx="47">
                  <c:v>9.2799999999999994</c:v>
                </c:pt>
                <c:pt idx="48">
                  <c:v>9.26</c:v>
                </c:pt>
                <c:pt idx="49">
                  <c:v>1.33</c:v>
                </c:pt>
                <c:pt idx="50">
                  <c:v>4.84</c:v>
                </c:pt>
                <c:pt idx="51">
                  <c:v>1.33</c:v>
                </c:pt>
                <c:pt idx="52">
                  <c:v>14.55</c:v>
                </c:pt>
                <c:pt idx="53">
                  <c:v>1.67</c:v>
                </c:pt>
                <c:pt idx="54">
                  <c:v>3.74</c:v>
                </c:pt>
                <c:pt idx="55">
                  <c:v>2.97</c:v>
                </c:pt>
                <c:pt idx="56">
                  <c:v>4.88</c:v>
                </c:pt>
                <c:pt idx="57">
                  <c:v>4.76</c:v>
                </c:pt>
                <c:pt idx="58">
                  <c:v>4.62</c:v>
                </c:pt>
                <c:pt idx="59">
                  <c:v>3.23</c:v>
                </c:pt>
                <c:pt idx="60">
                  <c:v>4.08</c:v>
                </c:pt>
                <c:pt idx="61">
                  <c:v>2.5299999999999998</c:v>
                </c:pt>
                <c:pt idx="62">
                  <c:v>2.17</c:v>
                </c:pt>
                <c:pt idx="63">
                  <c:v>1.02</c:v>
                </c:pt>
                <c:pt idx="64">
                  <c:v>1.18</c:v>
                </c:pt>
                <c:pt idx="65">
                  <c:v>1.05</c:v>
                </c:pt>
                <c:pt idx="66">
                  <c:v>2.38</c:v>
                </c:pt>
                <c:pt idx="67">
                  <c:v>15.19</c:v>
                </c:pt>
                <c:pt idx="68">
                  <c:v>3.57</c:v>
                </c:pt>
                <c:pt idx="69">
                  <c:v>4</c:v>
                </c:pt>
                <c:pt idx="70">
                  <c:v>5.38</c:v>
                </c:pt>
                <c:pt idx="71">
                  <c:v>1.18</c:v>
                </c:pt>
                <c:pt idx="72">
                  <c:v>1.1599999999999999</c:v>
                </c:pt>
                <c:pt idx="73">
                  <c:v>6.94</c:v>
                </c:pt>
                <c:pt idx="74">
                  <c:v>3.7</c:v>
                </c:pt>
                <c:pt idx="75">
                  <c:v>3</c:v>
                </c:pt>
                <c:pt idx="76">
                  <c:v>9.3000000000000007</c:v>
                </c:pt>
                <c:pt idx="77">
                  <c:v>7.45</c:v>
                </c:pt>
                <c:pt idx="78">
                  <c:v>3.06</c:v>
                </c:pt>
                <c:pt idx="79">
                  <c:v>3.37</c:v>
                </c:pt>
              </c:numCache>
            </c:numRef>
          </c:xVal>
          <c:yVal>
            <c:numRef>
              <c:f>Sheet1!$G$3:$G$82</c:f>
              <c:numCache>
                <c:formatCode>General</c:formatCode>
                <c:ptCount val="80"/>
                <c:pt idx="40" formatCode="0.0">
                  <c:v>90</c:v>
                </c:pt>
                <c:pt idx="41" formatCode="0.0">
                  <c:v>80</c:v>
                </c:pt>
                <c:pt idx="42" formatCode="0.0">
                  <c:v>86.08</c:v>
                </c:pt>
                <c:pt idx="43" formatCode="0.0">
                  <c:v>92.31</c:v>
                </c:pt>
                <c:pt idx="44" formatCode="0.0">
                  <c:v>94.2</c:v>
                </c:pt>
                <c:pt idx="45" formatCode="0.0">
                  <c:v>96.49</c:v>
                </c:pt>
                <c:pt idx="46" formatCode="0.0">
                  <c:v>85.51</c:v>
                </c:pt>
                <c:pt idx="47" formatCode="0.0">
                  <c:v>75.260000000000005</c:v>
                </c:pt>
                <c:pt idx="48" formatCode="0.0">
                  <c:v>74.069999999999993</c:v>
                </c:pt>
                <c:pt idx="49" formatCode="0.0">
                  <c:v>93.33</c:v>
                </c:pt>
                <c:pt idx="50" formatCode="0.0">
                  <c:v>88.71</c:v>
                </c:pt>
                <c:pt idx="51" formatCode="0.0">
                  <c:v>86.67</c:v>
                </c:pt>
                <c:pt idx="52" formatCode="0.0">
                  <c:v>72.73</c:v>
                </c:pt>
                <c:pt idx="53" formatCode="0.0">
                  <c:v>81.67</c:v>
                </c:pt>
                <c:pt idx="54" formatCode="0.0">
                  <c:v>85.05</c:v>
                </c:pt>
                <c:pt idx="55" formatCode="0.0">
                  <c:v>93.07</c:v>
                </c:pt>
                <c:pt idx="56" formatCode="0.0">
                  <c:v>81.709999999999994</c:v>
                </c:pt>
                <c:pt idx="57" formatCode="0.0">
                  <c:v>90.48</c:v>
                </c:pt>
                <c:pt idx="58" formatCode="0.0">
                  <c:v>86.15</c:v>
                </c:pt>
                <c:pt idx="59" formatCode="0.0">
                  <c:v>91.4</c:v>
                </c:pt>
              </c:numCache>
            </c:numRef>
          </c:yVal>
          <c:smooth val="0"/>
          <c:extLst>
            <c:ext xmlns:c16="http://schemas.microsoft.com/office/drawing/2014/chart" uri="{C3380CC4-5D6E-409C-BE32-E72D297353CC}">
              <c16:uniqueId val="{00000002-CE79-4404-888B-B429C3575DCC}"/>
            </c:ext>
          </c:extLst>
        </c:ser>
        <c:ser>
          <c:idx val="6"/>
          <c:order val="3"/>
          <c:spPr>
            <a:ln w="19050">
              <a:noFill/>
            </a:ln>
          </c:spPr>
          <c:marker>
            <c:symbol val="circle"/>
            <c:size val="10"/>
            <c:spPr>
              <a:solidFill>
                <a:srgbClr val="F79646">
                  <a:lumMod val="75000"/>
                </a:srgbClr>
              </a:solidFill>
              <a:ln>
                <a:solidFill>
                  <a:srgbClr val="5C2C04"/>
                </a:solidFill>
              </a:ln>
            </c:spPr>
          </c:marker>
          <c:xVal>
            <c:numRef>
              <c:f>Sheet1!$B$3:$B$82</c:f>
              <c:numCache>
                <c:formatCode>0.0</c:formatCode>
                <c:ptCount val="80"/>
                <c:pt idx="0">
                  <c:v>40.51</c:v>
                </c:pt>
                <c:pt idx="1">
                  <c:v>53.57</c:v>
                </c:pt>
                <c:pt idx="2">
                  <c:v>44.26</c:v>
                </c:pt>
                <c:pt idx="3">
                  <c:v>22.73</c:v>
                </c:pt>
                <c:pt idx="4">
                  <c:v>31.88</c:v>
                </c:pt>
                <c:pt idx="5">
                  <c:v>41.18</c:v>
                </c:pt>
                <c:pt idx="6">
                  <c:v>50.59</c:v>
                </c:pt>
                <c:pt idx="7">
                  <c:v>31.58</c:v>
                </c:pt>
                <c:pt idx="8">
                  <c:v>35.42</c:v>
                </c:pt>
                <c:pt idx="9">
                  <c:v>28.36</c:v>
                </c:pt>
                <c:pt idx="10">
                  <c:v>24.53</c:v>
                </c:pt>
                <c:pt idx="11">
                  <c:v>25.35</c:v>
                </c:pt>
                <c:pt idx="12">
                  <c:v>29.23</c:v>
                </c:pt>
                <c:pt idx="13">
                  <c:v>19.739999999999998</c:v>
                </c:pt>
                <c:pt idx="14">
                  <c:v>21.98</c:v>
                </c:pt>
                <c:pt idx="15">
                  <c:v>16.920000000000002</c:v>
                </c:pt>
                <c:pt idx="16">
                  <c:v>48.19</c:v>
                </c:pt>
                <c:pt idx="17">
                  <c:v>22.08</c:v>
                </c:pt>
                <c:pt idx="18">
                  <c:v>37.35</c:v>
                </c:pt>
                <c:pt idx="19">
                  <c:v>33.659999999999997</c:v>
                </c:pt>
                <c:pt idx="20">
                  <c:v>31.63</c:v>
                </c:pt>
                <c:pt idx="21">
                  <c:v>55.65</c:v>
                </c:pt>
                <c:pt idx="22">
                  <c:v>42.86</c:v>
                </c:pt>
                <c:pt idx="23">
                  <c:v>33.700000000000003</c:v>
                </c:pt>
                <c:pt idx="24">
                  <c:v>35.35</c:v>
                </c:pt>
                <c:pt idx="25">
                  <c:v>57.29</c:v>
                </c:pt>
                <c:pt idx="26">
                  <c:v>57.89</c:v>
                </c:pt>
                <c:pt idx="27">
                  <c:v>63.33</c:v>
                </c:pt>
                <c:pt idx="28">
                  <c:v>41.03</c:v>
                </c:pt>
                <c:pt idx="29">
                  <c:v>28.74</c:v>
                </c:pt>
                <c:pt idx="30">
                  <c:v>39.78</c:v>
                </c:pt>
                <c:pt idx="31">
                  <c:v>26.25</c:v>
                </c:pt>
                <c:pt idx="32">
                  <c:v>29.76</c:v>
                </c:pt>
                <c:pt idx="33">
                  <c:v>17.39</c:v>
                </c:pt>
                <c:pt idx="34">
                  <c:v>39.78</c:v>
                </c:pt>
                <c:pt idx="35">
                  <c:v>30.68</c:v>
                </c:pt>
                <c:pt idx="36">
                  <c:v>68.290000000000006</c:v>
                </c:pt>
                <c:pt idx="37">
                  <c:v>34.72</c:v>
                </c:pt>
                <c:pt idx="38">
                  <c:v>52.08</c:v>
                </c:pt>
                <c:pt idx="39">
                  <c:v>58.14</c:v>
                </c:pt>
                <c:pt idx="40">
                  <c:v>2.86</c:v>
                </c:pt>
                <c:pt idx="41">
                  <c:v>6</c:v>
                </c:pt>
                <c:pt idx="42">
                  <c:v>8.86</c:v>
                </c:pt>
                <c:pt idx="43">
                  <c:v>1.28</c:v>
                </c:pt>
                <c:pt idx="44">
                  <c:v>0</c:v>
                </c:pt>
                <c:pt idx="45">
                  <c:v>1.75</c:v>
                </c:pt>
                <c:pt idx="46">
                  <c:v>4.3499999999999996</c:v>
                </c:pt>
                <c:pt idx="47">
                  <c:v>9.2799999999999994</c:v>
                </c:pt>
                <c:pt idx="48">
                  <c:v>9.26</c:v>
                </c:pt>
                <c:pt idx="49">
                  <c:v>1.33</c:v>
                </c:pt>
                <c:pt idx="50">
                  <c:v>4.84</c:v>
                </c:pt>
                <c:pt idx="51">
                  <c:v>1.33</c:v>
                </c:pt>
                <c:pt idx="52">
                  <c:v>14.55</c:v>
                </c:pt>
                <c:pt idx="53">
                  <c:v>1.67</c:v>
                </c:pt>
                <c:pt idx="54">
                  <c:v>3.74</c:v>
                </c:pt>
                <c:pt idx="55">
                  <c:v>2.97</c:v>
                </c:pt>
                <c:pt idx="56">
                  <c:v>4.88</c:v>
                </c:pt>
                <c:pt idx="57">
                  <c:v>4.76</c:v>
                </c:pt>
                <c:pt idx="58">
                  <c:v>4.62</c:v>
                </c:pt>
                <c:pt idx="59">
                  <c:v>3.23</c:v>
                </c:pt>
                <c:pt idx="60">
                  <c:v>4.08</c:v>
                </c:pt>
                <c:pt idx="61">
                  <c:v>2.5299999999999998</c:v>
                </c:pt>
                <c:pt idx="62">
                  <c:v>2.17</c:v>
                </c:pt>
                <c:pt idx="63">
                  <c:v>1.02</c:v>
                </c:pt>
                <c:pt idx="64">
                  <c:v>1.18</c:v>
                </c:pt>
                <c:pt idx="65">
                  <c:v>1.05</c:v>
                </c:pt>
                <c:pt idx="66">
                  <c:v>2.38</c:v>
                </c:pt>
                <c:pt idx="67">
                  <c:v>15.19</c:v>
                </c:pt>
                <c:pt idx="68">
                  <c:v>3.57</c:v>
                </c:pt>
                <c:pt idx="69">
                  <c:v>4</c:v>
                </c:pt>
                <c:pt idx="70">
                  <c:v>5.38</c:v>
                </c:pt>
                <c:pt idx="71">
                  <c:v>1.18</c:v>
                </c:pt>
                <c:pt idx="72">
                  <c:v>1.1599999999999999</c:v>
                </c:pt>
                <c:pt idx="73">
                  <c:v>6.94</c:v>
                </c:pt>
                <c:pt idx="74">
                  <c:v>3.7</c:v>
                </c:pt>
                <c:pt idx="75">
                  <c:v>3</c:v>
                </c:pt>
                <c:pt idx="76">
                  <c:v>9.3000000000000007</c:v>
                </c:pt>
                <c:pt idx="77">
                  <c:v>7.45</c:v>
                </c:pt>
                <c:pt idx="78">
                  <c:v>3.06</c:v>
                </c:pt>
                <c:pt idx="79">
                  <c:v>3.37</c:v>
                </c:pt>
              </c:numCache>
            </c:numRef>
          </c:xVal>
          <c:yVal>
            <c:numRef>
              <c:f>Sheet1!$I$3:$I$82</c:f>
              <c:numCache>
                <c:formatCode>General</c:formatCode>
                <c:ptCount val="80"/>
                <c:pt idx="60" formatCode="0.0">
                  <c:v>72.45</c:v>
                </c:pt>
                <c:pt idx="61" formatCode="0.0">
                  <c:v>49.37</c:v>
                </c:pt>
                <c:pt idx="62" formatCode="0.0">
                  <c:v>82.61</c:v>
                </c:pt>
                <c:pt idx="63" formatCode="0.0">
                  <c:v>77.55</c:v>
                </c:pt>
                <c:pt idx="64" formatCode="0.0">
                  <c:v>87.06</c:v>
                </c:pt>
                <c:pt idx="65" formatCode="0.0">
                  <c:v>74.739999999999995</c:v>
                </c:pt>
                <c:pt idx="66" formatCode="0.0">
                  <c:v>70.239999999999995</c:v>
                </c:pt>
                <c:pt idx="67" formatCode="0.0">
                  <c:v>65.819999999999993</c:v>
                </c:pt>
                <c:pt idx="68" formatCode="0.0">
                  <c:v>33.33</c:v>
                </c:pt>
                <c:pt idx="69" formatCode="0.0">
                  <c:v>65</c:v>
                </c:pt>
                <c:pt idx="70" formatCode="0.0">
                  <c:v>51.61</c:v>
                </c:pt>
                <c:pt idx="71" formatCode="0.0">
                  <c:v>72.94</c:v>
                </c:pt>
                <c:pt idx="72" formatCode="0.0">
                  <c:v>44.19</c:v>
                </c:pt>
                <c:pt idx="73" formatCode="0.0">
                  <c:v>47.22</c:v>
                </c:pt>
                <c:pt idx="74" formatCode="0.0">
                  <c:v>75</c:v>
                </c:pt>
                <c:pt idx="75" formatCode="0.0">
                  <c:v>78</c:v>
                </c:pt>
                <c:pt idx="76" formatCode="0.0">
                  <c:v>46.51</c:v>
                </c:pt>
                <c:pt idx="77" formatCode="0.0">
                  <c:v>70.209999999999994</c:v>
                </c:pt>
                <c:pt idx="78" formatCode="0.0">
                  <c:v>63.27</c:v>
                </c:pt>
                <c:pt idx="79" formatCode="0.0">
                  <c:v>82.02</c:v>
                </c:pt>
              </c:numCache>
            </c:numRef>
          </c:yVal>
          <c:smooth val="0"/>
          <c:extLst>
            <c:ext xmlns:c16="http://schemas.microsoft.com/office/drawing/2014/chart" uri="{C3380CC4-5D6E-409C-BE32-E72D297353CC}">
              <c16:uniqueId val="{00000003-CE79-4404-888B-B429C3575DCC}"/>
            </c:ext>
          </c:extLst>
        </c:ser>
        <c:dLbls>
          <c:showLegendKey val="0"/>
          <c:showVal val="0"/>
          <c:showCatName val="0"/>
          <c:showSerName val="0"/>
          <c:showPercent val="0"/>
          <c:showBubbleSize val="0"/>
        </c:dLbls>
        <c:axId val="367448448"/>
        <c:axId val="367450752"/>
      </c:scatterChart>
      <c:valAx>
        <c:axId val="367448448"/>
        <c:scaling>
          <c:orientation val="minMax"/>
          <c:max val="100"/>
        </c:scaling>
        <c:delete val="0"/>
        <c:axPos val="b"/>
        <c:majorGridlines>
          <c:spPr>
            <a:ln w="3175">
              <a:solidFill>
                <a:schemeClr val="bg2">
                  <a:lumMod val="75000"/>
                </a:schemeClr>
              </a:solidFill>
              <a:prstDash val="sysDash"/>
            </a:ln>
          </c:spPr>
        </c:majorGridlines>
        <c:title>
          <c:tx>
            <c:rich>
              <a:bodyPr/>
              <a:lstStyle/>
              <a:p>
                <a:pPr>
                  <a:defRPr sz="1400"/>
                </a:pPr>
                <a:r>
                  <a:rPr lang="en-US" sz="1400" dirty="0"/>
                  <a:t>Percent</a:t>
                </a:r>
                <a:r>
                  <a:rPr lang="en-US" sz="1400" baseline="0" dirty="0"/>
                  <a:t> of ASHA areas with no women receiving 1+ ANC services</a:t>
                </a:r>
                <a:endParaRPr lang="en-US" sz="1400" dirty="0"/>
              </a:p>
            </c:rich>
          </c:tx>
          <c:overlay val="0"/>
        </c:title>
        <c:numFmt formatCode="0.0" sourceLinked="1"/>
        <c:majorTickMark val="out"/>
        <c:minorTickMark val="none"/>
        <c:tickLblPos val="nextTo"/>
        <c:crossAx val="367450752"/>
        <c:crosses val="autoZero"/>
        <c:crossBetween val="midCat"/>
        <c:majorUnit val="20"/>
      </c:valAx>
      <c:valAx>
        <c:axId val="367450752"/>
        <c:scaling>
          <c:orientation val="minMax"/>
          <c:max val="100"/>
        </c:scaling>
        <c:delete val="0"/>
        <c:axPos val="l"/>
        <c:majorGridlines>
          <c:spPr>
            <a:ln w="3175">
              <a:solidFill>
                <a:schemeClr val="bg2">
                  <a:lumMod val="75000"/>
                </a:schemeClr>
              </a:solidFill>
              <a:prstDash val="sysDash"/>
            </a:ln>
          </c:spPr>
        </c:majorGridlines>
        <c:title>
          <c:tx>
            <c:rich>
              <a:bodyPr rot="-5400000" vert="horz"/>
              <a:lstStyle/>
              <a:p>
                <a:pPr>
                  <a:defRPr sz="1400"/>
                </a:pPr>
                <a:r>
                  <a:rPr lang="en-US" sz="1400"/>
                  <a:t>Percent of ASHA areas</a:t>
                </a:r>
                <a:r>
                  <a:rPr lang="en-US" sz="1400" baseline="0"/>
                  <a:t> with all women receiving 1+ ANC services</a:t>
                </a:r>
                <a:endParaRPr lang="en-US" sz="1400"/>
              </a:p>
            </c:rich>
          </c:tx>
          <c:overlay val="0"/>
        </c:title>
        <c:numFmt formatCode="0.0" sourceLinked="1"/>
        <c:majorTickMark val="out"/>
        <c:minorTickMark val="none"/>
        <c:tickLblPos val="nextTo"/>
        <c:crossAx val="367448448"/>
        <c:crosses val="autoZero"/>
        <c:crossBetween val="midCat"/>
        <c:majorUnit val="20"/>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20975104325852"/>
          <c:y val="1.8624078196576001E-2"/>
          <c:w val="0.82868003475256147"/>
          <c:h val="0.8726462134005335"/>
        </c:manualLayout>
      </c:layout>
      <c:scatterChart>
        <c:scatterStyle val="lineMarker"/>
        <c:varyColors val="0"/>
        <c:ser>
          <c:idx val="0"/>
          <c:order val="0"/>
          <c:spPr>
            <a:ln w="19050">
              <a:noFill/>
            </a:ln>
          </c:spPr>
          <c:marker>
            <c:symbol val="circle"/>
            <c:size val="10"/>
            <c:spPr>
              <a:solidFill>
                <a:schemeClr val="accent5">
                  <a:lumMod val="20000"/>
                  <a:lumOff val="80000"/>
                </a:schemeClr>
              </a:solidFill>
              <a:ln>
                <a:solidFill>
                  <a:schemeClr val="accent1">
                    <a:lumMod val="50000"/>
                  </a:schemeClr>
                </a:solidFill>
              </a:ln>
            </c:spPr>
          </c:marker>
          <c:xVal>
            <c:numRef>
              <c:f>Sheet1!$B$3:$B$82</c:f>
              <c:numCache>
                <c:formatCode>0.0</c:formatCode>
                <c:ptCount val="80"/>
                <c:pt idx="0">
                  <c:v>40.51</c:v>
                </c:pt>
                <c:pt idx="1">
                  <c:v>53.57</c:v>
                </c:pt>
                <c:pt idx="2">
                  <c:v>44.26</c:v>
                </c:pt>
                <c:pt idx="3">
                  <c:v>22.73</c:v>
                </c:pt>
                <c:pt idx="4">
                  <c:v>31.88</c:v>
                </c:pt>
                <c:pt idx="5">
                  <c:v>41.18</c:v>
                </c:pt>
                <c:pt idx="6">
                  <c:v>50.59</c:v>
                </c:pt>
                <c:pt idx="7">
                  <c:v>31.58</c:v>
                </c:pt>
                <c:pt idx="8">
                  <c:v>35.42</c:v>
                </c:pt>
                <c:pt idx="9">
                  <c:v>28.36</c:v>
                </c:pt>
                <c:pt idx="10">
                  <c:v>24.53</c:v>
                </c:pt>
                <c:pt idx="11">
                  <c:v>25.35</c:v>
                </c:pt>
                <c:pt idx="12">
                  <c:v>29.23</c:v>
                </c:pt>
                <c:pt idx="13">
                  <c:v>19.739999999999998</c:v>
                </c:pt>
                <c:pt idx="14">
                  <c:v>21.98</c:v>
                </c:pt>
                <c:pt idx="15">
                  <c:v>16.920000000000002</c:v>
                </c:pt>
                <c:pt idx="16">
                  <c:v>48.19</c:v>
                </c:pt>
                <c:pt idx="17">
                  <c:v>22.08</c:v>
                </c:pt>
                <c:pt idx="18">
                  <c:v>37.35</c:v>
                </c:pt>
                <c:pt idx="19">
                  <c:v>33.659999999999997</c:v>
                </c:pt>
                <c:pt idx="20">
                  <c:v>31.63</c:v>
                </c:pt>
                <c:pt idx="21">
                  <c:v>55.65</c:v>
                </c:pt>
                <c:pt idx="22">
                  <c:v>42.86</c:v>
                </c:pt>
                <c:pt idx="23">
                  <c:v>33.700000000000003</c:v>
                </c:pt>
                <c:pt idx="24">
                  <c:v>35.35</c:v>
                </c:pt>
                <c:pt idx="25">
                  <c:v>57.29</c:v>
                </c:pt>
                <c:pt idx="26">
                  <c:v>57.89</c:v>
                </c:pt>
                <c:pt idx="27">
                  <c:v>63.33</c:v>
                </c:pt>
                <c:pt idx="28">
                  <c:v>41.03</c:v>
                </c:pt>
                <c:pt idx="29">
                  <c:v>28.74</c:v>
                </c:pt>
                <c:pt idx="30">
                  <c:v>39.78</c:v>
                </c:pt>
                <c:pt idx="31">
                  <c:v>26.25</c:v>
                </c:pt>
                <c:pt idx="32">
                  <c:v>29.76</c:v>
                </c:pt>
                <c:pt idx="33">
                  <c:v>17.39</c:v>
                </c:pt>
                <c:pt idx="34">
                  <c:v>39.78</c:v>
                </c:pt>
                <c:pt idx="35">
                  <c:v>30.68</c:v>
                </c:pt>
                <c:pt idx="36">
                  <c:v>68.290000000000006</c:v>
                </c:pt>
                <c:pt idx="37">
                  <c:v>34.72</c:v>
                </c:pt>
                <c:pt idx="38">
                  <c:v>52.08</c:v>
                </c:pt>
                <c:pt idx="39">
                  <c:v>58.14</c:v>
                </c:pt>
                <c:pt idx="40">
                  <c:v>2.86</c:v>
                </c:pt>
                <c:pt idx="41">
                  <c:v>6</c:v>
                </c:pt>
                <c:pt idx="42">
                  <c:v>8.86</c:v>
                </c:pt>
                <c:pt idx="43">
                  <c:v>1.28</c:v>
                </c:pt>
                <c:pt idx="44">
                  <c:v>0</c:v>
                </c:pt>
                <c:pt idx="45">
                  <c:v>1.75</c:v>
                </c:pt>
                <c:pt idx="46">
                  <c:v>4.3499999999999996</c:v>
                </c:pt>
                <c:pt idx="47">
                  <c:v>9.2799999999999994</c:v>
                </c:pt>
                <c:pt idx="48">
                  <c:v>9.26</c:v>
                </c:pt>
                <c:pt idx="49">
                  <c:v>1.33</c:v>
                </c:pt>
                <c:pt idx="50">
                  <c:v>4.84</c:v>
                </c:pt>
                <c:pt idx="51">
                  <c:v>1.33</c:v>
                </c:pt>
                <c:pt idx="52">
                  <c:v>14.55</c:v>
                </c:pt>
                <c:pt idx="53">
                  <c:v>1.67</c:v>
                </c:pt>
                <c:pt idx="54">
                  <c:v>3.74</c:v>
                </c:pt>
                <c:pt idx="55">
                  <c:v>2.97</c:v>
                </c:pt>
                <c:pt idx="56">
                  <c:v>4.88</c:v>
                </c:pt>
                <c:pt idx="57">
                  <c:v>4.76</c:v>
                </c:pt>
                <c:pt idx="58">
                  <c:v>4.62</c:v>
                </c:pt>
                <c:pt idx="59">
                  <c:v>3.23</c:v>
                </c:pt>
                <c:pt idx="60">
                  <c:v>4.08</c:v>
                </c:pt>
                <c:pt idx="61">
                  <c:v>2.5299999999999998</c:v>
                </c:pt>
                <c:pt idx="62">
                  <c:v>2.17</c:v>
                </c:pt>
                <c:pt idx="63">
                  <c:v>1.02</c:v>
                </c:pt>
                <c:pt idx="64">
                  <c:v>1.18</c:v>
                </c:pt>
                <c:pt idx="65">
                  <c:v>1.05</c:v>
                </c:pt>
                <c:pt idx="66">
                  <c:v>2.38</c:v>
                </c:pt>
                <c:pt idx="67">
                  <c:v>15.19</c:v>
                </c:pt>
                <c:pt idx="68">
                  <c:v>3.57</c:v>
                </c:pt>
                <c:pt idx="69">
                  <c:v>4</c:v>
                </c:pt>
                <c:pt idx="70">
                  <c:v>5.38</c:v>
                </c:pt>
                <c:pt idx="71">
                  <c:v>1.18</c:v>
                </c:pt>
                <c:pt idx="72">
                  <c:v>1.1599999999999999</c:v>
                </c:pt>
                <c:pt idx="73">
                  <c:v>6.94</c:v>
                </c:pt>
                <c:pt idx="74">
                  <c:v>3.7</c:v>
                </c:pt>
                <c:pt idx="75">
                  <c:v>3</c:v>
                </c:pt>
                <c:pt idx="76">
                  <c:v>9.3000000000000007</c:v>
                </c:pt>
                <c:pt idx="77">
                  <c:v>7.45</c:v>
                </c:pt>
                <c:pt idx="78">
                  <c:v>3.06</c:v>
                </c:pt>
                <c:pt idx="79">
                  <c:v>3.37</c:v>
                </c:pt>
              </c:numCache>
            </c:numRef>
          </c:xVal>
          <c:yVal>
            <c:numRef>
              <c:f>Sheet1!$C$3:$C$82</c:f>
              <c:numCache>
                <c:formatCode>0.0</c:formatCode>
                <c:ptCount val="80"/>
                <c:pt idx="0">
                  <c:v>30.38</c:v>
                </c:pt>
                <c:pt idx="1">
                  <c:v>21.43</c:v>
                </c:pt>
                <c:pt idx="2">
                  <c:v>40.98</c:v>
                </c:pt>
                <c:pt idx="3">
                  <c:v>36.36</c:v>
                </c:pt>
                <c:pt idx="4">
                  <c:v>42.03</c:v>
                </c:pt>
                <c:pt idx="5">
                  <c:v>27.94</c:v>
                </c:pt>
                <c:pt idx="6">
                  <c:v>20</c:v>
                </c:pt>
                <c:pt idx="7">
                  <c:v>32.46</c:v>
                </c:pt>
                <c:pt idx="8">
                  <c:v>35.42</c:v>
                </c:pt>
                <c:pt idx="9">
                  <c:v>46.27</c:v>
                </c:pt>
                <c:pt idx="10">
                  <c:v>47.17</c:v>
                </c:pt>
                <c:pt idx="11">
                  <c:v>42.25</c:v>
                </c:pt>
                <c:pt idx="12">
                  <c:v>35.380000000000003</c:v>
                </c:pt>
                <c:pt idx="13">
                  <c:v>56.58</c:v>
                </c:pt>
                <c:pt idx="14">
                  <c:v>52.75</c:v>
                </c:pt>
                <c:pt idx="15">
                  <c:v>58.46</c:v>
                </c:pt>
                <c:pt idx="16">
                  <c:v>13.25</c:v>
                </c:pt>
                <c:pt idx="17">
                  <c:v>49.35</c:v>
                </c:pt>
                <c:pt idx="18">
                  <c:v>26.51</c:v>
                </c:pt>
                <c:pt idx="19">
                  <c:v>23.76</c:v>
                </c:pt>
                <c:pt idx="20">
                  <c:v>15.31</c:v>
                </c:pt>
                <c:pt idx="21">
                  <c:v>6.96</c:v>
                </c:pt>
                <c:pt idx="22">
                  <c:v>16.329999999999998</c:v>
                </c:pt>
                <c:pt idx="23">
                  <c:v>20.65</c:v>
                </c:pt>
                <c:pt idx="24">
                  <c:v>18.18</c:v>
                </c:pt>
                <c:pt idx="25">
                  <c:v>9.3800000000000008</c:v>
                </c:pt>
                <c:pt idx="26">
                  <c:v>11.58</c:v>
                </c:pt>
                <c:pt idx="27">
                  <c:v>20</c:v>
                </c:pt>
                <c:pt idx="28">
                  <c:v>10.26</c:v>
                </c:pt>
                <c:pt idx="29">
                  <c:v>33.33</c:v>
                </c:pt>
                <c:pt idx="30">
                  <c:v>4.3</c:v>
                </c:pt>
                <c:pt idx="31">
                  <c:v>27.5</c:v>
                </c:pt>
                <c:pt idx="32">
                  <c:v>9.52</c:v>
                </c:pt>
                <c:pt idx="33">
                  <c:v>42.39</c:v>
                </c:pt>
                <c:pt idx="34">
                  <c:v>31.18</c:v>
                </c:pt>
                <c:pt idx="35">
                  <c:v>35.229999999999997</c:v>
                </c:pt>
                <c:pt idx="36">
                  <c:v>4.88</c:v>
                </c:pt>
                <c:pt idx="37">
                  <c:v>31.94</c:v>
                </c:pt>
                <c:pt idx="38">
                  <c:v>14.58</c:v>
                </c:pt>
                <c:pt idx="39">
                  <c:v>12.79</c:v>
                </c:pt>
                <c:pt idx="40">
                  <c:v>90</c:v>
                </c:pt>
                <c:pt idx="41">
                  <c:v>80</c:v>
                </c:pt>
                <c:pt idx="42">
                  <c:v>86.08</c:v>
                </c:pt>
                <c:pt idx="43">
                  <c:v>92.31</c:v>
                </c:pt>
                <c:pt idx="44">
                  <c:v>94.2</c:v>
                </c:pt>
                <c:pt idx="45">
                  <c:v>96.49</c:v>
                </c:pt>
                <c:pt idx="46">
                  <c:v>85.51</c:v>
                </c:pt>
                <c:pt idx="47">
                  <c:v>75.260000000000005</c:v>
                </c:pt>
                <c:pt idx="48">
                  <c:v>74.069999999999993</c:v>
                </c:pt>
                <c:pt idx="49">
                  <c:v>93.33</c:v>
                </c:pt>
                <c:pt idx="50">
                  <c:v>88.71</c:v>
                </c:pt>
                <c:pt idx="51">
                  <c:v>86.67</c:v>
                </c:pt>
                <c:pt idx="52">
                  <c:v>72.73</c:v>
                </c:pt>
                <c:pt idx="53">
                  <c:v>81.67</c:v>
                </c:pt>
                <c:pt idx="54">
                  <c:v>85.05</c:v>
                </c:pt>
                <c:pt idx="55">
                  <c:v>93.07</c:v>
                </c:pt>
                <c:pt idx="56">
                  <c:v>81.709999999999994</c:v>
                </c:pt>
                <c:pt idx="57">
                  <c:v>90.48</c:v>
                </c:pt>
                <c:pt idx="58">
                  <c:v>86.15</c:v>
                </c:pt>
                <c:pt idx="59">
                  <c:v>91.4</c:v>
                </c:pt>
                <c:pt idx="60">
                  <c:v>72.45</c:v>
                </c:pt>
                <c:pt idx="61">
                  <c:v>49.37</c:v>
                </c:pt>
                <c:pt idx="62">
                  <c:v>82.61</c:v>
                </c:pt>
                <c:pt idx="63">
                  <c:v>77.55</c:v>
                </c:pt>
                <c:pt idx="64">
                  <c:v>87.06</c:v>
                </c:pt>
                <c:pt idx="65">
                  <c:v>74.739999999999995</c:v>
                </c:pt>
                <c:pt idx="66">
                  <c:v>70.239999999999995</c:v>
                </c:pt>
                <c:pt idx="67">
                  <c:v>65.819999999999993</c:v>
                </c:pt>
                <c:pt idx="68">
                  <c:v>33.33</c:v>
                </c:pt>
                <c:pt idx="69">
                  <c:v>65</c:v>
                </c:pt>
                <c:pt idx="70">
                  <c:v>51.61</c:v>
                </c:pt>
                <c:pt idx="71">
                  <c:v>72.94</c:v>
                </c:pt>
                <c:pt idx="72">
                  <c:v>44.19</c:v>
                </c:pt>
                <c:pt idx="73">
                  <c:v>47.22</c:v>
                </c:pt>
                <c:pt idx="74">
                  <c:v>75</c:v>
                </c:pt>
                <c:pt idx="75">
                  <c:v>78</c:v>
                </c:pt>
                <c:pt idx="76">
                  <c:v>46.51</c:v>
                </c:pt>
                <c:pt idx="77">
                  <c:v>70.209999999999994</c:v>
                </c:pt>
                <c:pt idx="78">
                  <c:v>63.27</c:v>
                </c:pt>
                <c:pt idx="79">
                  <c:v>82.02</c:v>
                </c:pt>
              </c:numCache>
            </c:numRef>
          </c:yVal>
          <c:smooth val="0"/>
          <c:extLst>
            <c:ext xmlns:c16="http://schemas.microsoft.com/office/drawing/2014/chart" uri="{C3380CC4-5D6E-409C-BE32-E72D297353CC}">
              <c16:uniqueId val="{00000000-D923-405B-A307-3A20937D392F}"/>
            </c:ext>
          </c:extLst>
        </c:ser>
        <c:ser>
          <c:idx val="2"/>
          <c:order val="1"/>
          <c:spPr>
            <a:ln w="19050">
              <a:noFill/>
            </a:ln>
          </c:spPr>
          <c:marker>
            <c:symbol val="circle"/>
            <c:size val="10"/>
            <c:spPr>
              <a:solidFill>
                <a:srgbClr val="F79646">
                  <a:lumMod val="40000"/>
                  <a:lumOff val="60000"/>
                </a:srgbClr>
              </a:solidFill>
              <a:ln>
                <a:solidFill>
                  <a:srgbClr val="5C2C04"/>
                </a:solidFill>
              </a:ln>
            </c:spPr>
          </c:marker>
          <c:xVal>
            <c:numRef>
              <c:f>Sheet1!$B$3:$B$82</c:f>
              <c:numCache>
                <c:formatCode>0.0</c:formatCode>
                <c:ptCount val="80"/>
                <c:pt idx="0">
                  <c:v>40.51</c:v>
                </c:pt>
                <c:pt idx="1">
                  <c:v>53.57</c:v>
                </c:pt>
                <c:pt idx="2">
                  <c:v>44.26</c:v>
                </c:pt>
                <c:pt idx="3">
                  <c:v>22.73</c:v>
                </c:pt>
                <c:pt idx="4">
                  <c:v>31.88</c:v>
                </c:pt>
                <c:pt idx="5">
                  <c:v>41.18</c:v>
                </c:pt>
                <c:pt idx="6">
                  <c:v>50.59</c:v>
                </c:pt>
                <c:pt idx="7">
                  <c:v>31.58</c:v>
                </c:pt>
                <c:pt idx="8">
                  <c:v>35.42</c:v>
                </c:pt>
                <c:pt idx="9">
                  <c:v>28.36</c:v>
                </c:pt>
                <c:pt idx="10">
                  <c:v>24.53</c:v>
                </c:pt>
                <c:pt idx="11">
                  <c:v>25.35</c:v>
                </c:pt>
                <c:pt idx="12">
                  <c:v>29.23</c:v>
                </c:pt>
                <c:pt idx="13">
                  <c:v>19.739999999999998</c:v>
                </c:pt>
                <c:pt idx="14">
                  <c:v>21.98</c:v>
                </c:pt>
                <c:pt idx="15">
                  <c:v>16.920000000000002</c:v>
                </c:pt>
                <c:pt idx="16">
                  <c:v>48.19</c:v>
                </c:pt>
                <c:pt idx="17">
                  <c:v>22.08</c:v>
                </c:pt>
                <c:pt idx="18">
                  <c:v>37.35</c:v>
                </c:pt>
                <c:pt idx="19">
                  <c:v>33.659999999999997</c:v>
                </c:pt>
                <c:pt idx="20">
                  <c:v>31.63</c:v>
                </c:pt>
                <c:pt idx="21">
                  <c:v>55.65</c:v>
                </c:pt>
                <c:pt idx="22">
                  <c:v>42.86</c:v>
                </c:pt>
                <c:pt idx="23">
                  <c:v>33.700000000000003</c:v>
                </c:pt>
                <c:pt idx="24">
                  <c:v>35.35</c:v>
                </c:pt>
                <c:pt idx="25">
                  <c:v>57.29</c:v>
                </c:pt>
                <c:pt idx="26">
                  <c:v>57.89</c:v>
                </c:pt>
                <c:pt idx="27">
                  <c:v>63.33</c:v>
                </c:pt>
                <c:pt idx="28">
                  <c:v>41.03</c:v>
                </c:pt>
                <c:pt idx="29">
                  <c:v>28.74</c:v>
                </c:pt>
                <c:pt idx="30">
                  <c:v>39.78</c:v>
                </c:pt>
                <c:pt idx="31">
                  <c:v>26.25</c:v>
                </c:pt>
                <c:pt idx="32">
                  <c:v>29.76</c:v>
                </c:pt>
                <c:pt idx="33">
                  <c:v>17.39</c:v>
                </c:pt>
                <c:pt idx="34">
                  <c:v>39.78</c:v>
                </c:pt>
                <c:pt idx="35">
                  <c:v>30.68</c:v>
                </c:pt>
                <c:pt idx="36">
                  <c:v>68.290000000000006</c:v>
                </c:pt>
                <c:pt idx="37">
                  <c:v>34.72</c:v>
                </c:pt>
                <c:pt idx="38">
                  <c:v>52.08</c:v>
                </c:pt>
                <c:pt idx="39">
                  <c:v>58.14</c:v>
                </c:pt>
                <c:pt idx="40">
                  <c:v>2.86</c:v>
                </c:pt>
                <c:pt idx="41">
                  <c:v>6</c:v>
                </c:pt>
                <c:pt idx="42">
                  <c:v>8.86</c:v>
                </c:pt>
                <c:pt idx="43">
                  <c:v>1.28</c:v>
                </c:pt>
                <c:pt idx="44">
                  <c:v>0</c:v>
                </c:pt>
                <c:pt idx="45">
                  <c:v>1.75</c:v>
                </c:pt>
                <c:pt idx="46">
                  <c:v>4.3499999999999996</c:v>
                </c:pt>
                <c:pt idx="47">
                  <c:v>9.2799999999999994</c:v>
                </c:pt>
                <c:pt idx="48">
                  <c:v>9.26</c:v>
                </c:pt>
                <c:pt idx="49">
                  <c:v>1.33</c:v>
                </c:pt>
                <c:pt idx="50">
                  <c:v>4.84</c:v>
                </c:pt>
                <c:pt idx="51">
                  <c:v>1.33</c:v>
                </c:pt>
                <c:pt idx="52">
                  <c:v>14.55</c:v>
                </c:pt>
                <c:pt idx="53">
                  <c:v>1.67</c:v>
                </c:pt>
                <c:pt idx="54">
                  <c:v>3.74</c:v>
                </c:pt>
                <c:pt idx="55">
                  <c:v>2.97</c:v>
                </c:pt>
                <c:pt idx="56">
                  <c:v>4.88</c:v>
                </c:pt>
                <c:pt idx="57">
                  <c:v>4.76</c:v>
                </c:pt>
                <c:pt idx="58">
                  <c:v>4.62</c:v>
                </c:pt>
                <c:pt idx="59">
                  <c:v>3.23</c:v>
                </c:pt>
                <c:pt idx="60">
                  <c:v>4.08</c:v>
                </c:pt>
                <c:pt idx="61">
                  <c:v>2.5299999999999998</c:v>
                </c:pt>
                <c:pt idx="62">
                  <c:v>2.17</c:v>
                </c:pt>
                <c:pt idx="63">
                  <c:v>1.02</c:v>
                </c:pt>
                <c:pt idx="64">
                  <c:v>1.18</c:v>
                </c:pt>
                <c:pt idx="65">
                  <c:v>1.05</c:v>
                </c:pt>
                <c:pt idx="66">
                  <c:v>2.38</c:v>
                </c:pt>
                <c:pt idx="67">
                  <c:v>15.19</c:v>
                </c:pt>
                <c:pt idx="68">
                  <c:v>3.57</c:v>
                </c:pt>
                <c:pt idx="69">
                  <c:v>4</c:v>
                </c:pt>
                <c:pt idx="70">
                  <c:v>5.38</c:v>
                </c:pt>
                <c:pt idx="71">
                  <c:v>1.18</c:v>
                </c:pt>
                <c:pt idx="72">
                  <c:v>1.1599999999999999</c:v>
                </c:pt>
                <c:pt idx="73">
                  <c:v>6.94</c:v>
                </c:pt>
                <c:pt idx="74">
                  <c:v>3.7</c:v>
                </c:pt>
                <c:pt idx="75">
                  <c:v>3</c:v>
                </c:pt>
                <c:pt idx="76">
                  <c:v>9.3000000000000007</c:v>
                </c:pt>
                <c:pt idx="77">
                  <c:v>7.45</c:v>
                </c:pt>
                <c:pt idx="78">
                  <c:v>3.06</c:v>
                </c:pt>
                <c:pt idx="79">
                  <c:v>3.37</c:v>
                </c:pt>
              </c:numCache>
            </c:numRef>
          </c:xVal>
          <c:yVal>
            <c:numRef>
              <c:f>Sheet1!$E$3:$E$82</c:f>
              <c:numCache>
                <c:formatCode>General</c:formatCode>
                <c:ptCount val="80"/>
                <c:pt idx="20" formatCode="0.0">
                  <c:v>15.31</c:v>
                </c:pt>
                <c:pt idx="21" formatCode="0.0">
                  <c:v>6.96</c:v>
                </c:pt>
                <c:pt idx="22" formatCode="0.0">
                  <c:v>16.329999999999998</c:v>
                </c:pt>
                <c:pt idx="23" formatCode="0.0">
                  <c:v>20.65</c:v>
                </c:pt>
                <c:pt idx="24" formatCode="0.0">
                  <c:v>18.18</c:v>
                </c:pt>
                <c:pt idx="25" formatCode="0.0">
                  <c:v>9.3800000000000008</c:v>
                </c:pt>
                <c:pt idx="26" formatCode="0.0">
                  <c:v>11.58</c:v>
                </c:pt>
                <c:pt idx="27" formatCode="0.0">
                  <c:v>20</c:v>
                </c:pt>
                <c:pt idx="28" formatCode="0.0">
                  <c:v>10.26</c:v>
                </c:pt>
                <c:pt idx="29" formatCode="0.0">
                  <c:v>33.33</c:v>
                </c:pt>
                <c:pt idx="30" formatCode="0.0">
                  <c:v>4.3</c:v>
                </c:pt>
                <c:pt idx="31" formatCode="0.0">
                  <c:v>27.5</c:v>
                </c:pt>
                <c:pt idx="32" formatCode="0.0">
                  <c:v>9.52</c:v>
                </c:pt>
                <c:pt idx="33" formatCode="0.0">
                  <c:v>42.39</c:v>
                </c:pt>
                <c:pt idx="34" formatCode="0.0">
                  <c:v>31.18</c:v>
                </c:pt>
                <c:pt idx="35" formatCode="0.0">
                  <c:v>35.229999999999997</c:v>
                </c:pt>
                <c:pt idx="36" formatCode="0.0">
                  <c:v>4.88</c:v>
                </c:pt>
                <c:pt idx="37" formatCode="0.0">
                  <c:v>31.94</c:v>
                </c:pt>
                <c:pt idx="38" formatCode="0.0">
                  <c:v>14.58</c:v>
                </c:pt>
                <c:pt idx="39" formatCode="0.0">
                  <c:v>12.79</c:v>
                </c:pt>
              </c:numCache>
            </c:numRef>
          </c:yVal>
          <c:smooth val="0"/>
          <c:extLst>
            <c:ext xmlns:c16="http://schemas.microsoft.com/office/drawing/2014/chart" uri="{C3380CC4-5D6E-409C-BE32-E72D297353CC}">
              <c16:uniqueId val="{00000001-D923-405B-A307-3A20937D392F}"/>
            </c:ext>
          </c:extLst>
        </c:ser>
        <c:ser>
          <c:idx val="4"/>
          <c:order val="2"/>
          <c:spPr>
            <a:ln w="19050">
              <a:noFill/>
            </a:ln>
          </c:spPr>
          <c:marker>
            <c:symbol val="circle"/>
            <c:size val="10"/>
            <c:spPr>
              <a:solidFill>
                <a:schemeClr val="accent5">
                  <a:lumMod val="75000"/>
                </a:schemeClr>
              </a:solidFill>
              <a:ln>
                <a:solidFill>
                  <a:schemeClr val="accent1">
                    <a:lumMod val="50000"/>
                  </a:schemeClr>
                </a:solidFill>
              </a:ln>
            </c:spPr>
          </c:marker>
          <c:xVal>
            <c:numRef>
              <c:f>Sheet1!$B$3:$B$82</c:f>
              <c:numCache>
                <c:formatCode>0.0</c:formatCode>
                <c:ptCount val="80"/>
                <c:pt idx="0">
                  <c:v>40.51</c:v>
                </c:pt>
                <c:pt idx="1">
                  <c:v>53.57</c:v>
                </c:pt>
                <c:pt idx="2">
                  <c:v>44.26</c:v>
                </c:pt>
                <c:pt idx="3">
                  <c:v>22.73</c:v>
                </c:pt>
                <c:pt idx="4">
                  <c:v>31.88</c:v>
                </c:pt>
                <c:pt idx="5">
                  <c:v>41.18</c:v>
                </c:pt>
                <c:pt idx="6">
                  <c:v>50.59</c:v>
                </c:pt>
                <c:pt idx="7">
                  <c:v>31.58</c:v>
                </c:pt>
                <c:pt idx="8">
                  <c:v>35.42</c:v>
                </c:pt>
                <c:pt idx="9">
                  <c:v>28.36</c:v>
                </c:pt>
                <c:pt idx="10">
                  <c:v>24.53</c:v>
                </c:pt>
                <c:pt idx="11">
                  <c:v>25.35</c:v>
                </c:pt>
                <c:pt idx="12">
                  <c:v>29.23</c:v>
                </c:pt>
                <c:pt idx="13">
                  <c:v>19.739999999999998</c:v>
                </c:pt>
                <c:pt idx="14">
                  <c:v>21.98</c:v>
                </c:pt>
                <c:pt idx="15">
                  <c:v>16.920000000000002</c:v>
                </c:pt>
                <c:pt idx="16">
                  <c:v>48.19</c:v>
                </c:pt>
                <c:pt idx="17">
                  <c:v>22.08</c:v>
                </c:pt>
                <c:pt idx="18">
                  <c:v>37.35</c:v>
                </c:pt>
                <c:pt idx="19">
                  <c:v>33.659999999999997</c:v>
                </c:pt>
                <c:pt idx="20">
                  <c:v>31.63</c:v>
                </c:pt>
                <c:pt idx="21">
                  <c:v>55.65</c:v>
                </c:pt>
                <c:pt idx="22">
                  <c:v>42.86</c:v>
                </c:pt>
                <c:pt idx="23">
                  <c:v>33.700000000000003</c:v>
                </c:pt>
                <c:pt idx="24">
                  <c:v>35.35</c:v>
                </c:pt>
                <c:pt idx="25">
                  <c:v>57.29</c:v>
                </c:pt>
                <c:pt idx="26">
                  <c:v>57.89</c:v>
                </c:pt>
                <c:pt idx="27">
                  <c:v>63.33</c:v>
                </c:pt>
                <c:pt idx="28">
                  <c:v>41.03</c:v>
                </c:pt>
                <c:pt idx="29">
                  <c:v>28.74</c:v>
                </c:pt>
                <c:pt idx="30">
                  <c:v>39.78</c:v>
                </c:pt>
                <c:pt idx="31">
                  <c:v>26.25</c:v>
                </c:pt>
                <c:pt idx="32">
                  <c:v>29.76</c:v>
                </c:pt>
                <c:pt idx="33">
                  <c:v>17.39</c:v>
                </c:pt>
                <c:pt idx="34">
                  <c:v>39.78</c:v>
                </c:pt>
                <c:pt idx="35">
                  <c:v>30.68</c:v>
                </c:pt>
                <c:pt idx="36">
                  <c:v>68.290000000000006</c:v>
                </c:pt>
                <c:pt idx="37">
                  <c:v>34.72</c:v>
                </c:pt>
                <c:pt idx="38">
                  <c:v>52.08</c:v>
                </c:pt>
                <c:pt idx="39">
                  <c:v>58.14</c:v>
                </c:pt>
                <c:pt idx="40">
                  <c:v>2.86</c:v>
                </c:pt>
                <c:pt idx="41">
                  <c:v>6</c:v>
                </c:pt>
                <c:pt idx="42">
                  <c:v>8.86</c:v>
                </c:pt>
                <c:pt idx="43">
                  <c:v>1.28</c:v>
                </c:pt>
                <c:pt idx="44">
                  <c:v>0</c:v>
                </c:pt>
                <c:pt idx="45">
                  <c:v>1.75</c:v>
                </c:pt>
                <c:pt idx="46">
                  <c:v>4.3499999999999996</c:v>
                </c:pt>
                <c:pt idx="47">
                  <c:v>9.2799999999999994</c:v>
                </c:pt>
                <c:pt idx="48">
                  <c:v>9.26</c:v>
                </c:pt>
                <c:pt idx="49">
                  <c:v>1.33</c:v>
                </c:pt>
                <c:pt idx="50">
                  <c:v>4.84</c:v>
                </c:pt>
                <c:pt idx="51">
                  <c:v>1.33</c:v>
                </c:pt>
                <c:pt idx="52">
                  <c:v>14.55</c:v>
                </c:pt>
                <c:pt idx="53">
                  <c:v>1.67</c:v>
                </c:pt>
                <c:pt idx="54">
                  <c:v>3.74</c:v>
                </c:pt>
                <c:pt idx="55">
                  <c:v>2.97</c:v>
                </c:pt>
                <c:pt idx="56">
                  <c:v>4.88</c:v>
                </c:pt>
                <c:pt idx="57">
                  <c:v>4.76</c:v>
                </c:pt>
                <c:pt idx="58">
                  <c:v>4.62</c:v>
                </c:pt>
                <c:pt idx="59">
                  <c:v>3.23</c:v>
                </c:pt>
                <c:pt idx="60">
                  <c:v>4.08</c:v>
                </c:pt>
                <c:pt idx="61">
                  <c:v>2.5299999999999998</c:v>
                </c:pt>
                <c:pt idx="62">
                  <c:v>2.17</c:v>
                </c:pt>
                <c:pt idx="63">
                  <c:v>1.02</c:v>
                </c:pt>
                <c:pt idx="64">
                  <c:v>1.18</c:v>
                </c:pt>
                <c:pt idx="65">
                  <c:v>1.05</c:v>
                </c:pt>
                <c:pt idx="66">
                  <c:v>2.38</c:v>
                </c:pt>
                <c:pt idx="67">
                  <c:v>15.19</c:v>
                </c:pt>
                <c:pt idx="68">
                  <c:v>3.57</c:v>
                </c:pt>
                <c:pt idx="69">
                  <c:v>4</c:v>
                </c:pt>
                <c:pt idx="70">
                  <c:v>5.38</c:v>
                </c:pt>
                <c:pt idx="71">
                  <c:v>1.18</c:v>
                </c:pt>
                <c:pt idx="72">
                  <c:v>1.1599999999999999</c:v>
                </c:pt>
                <c:pt idx="73">
                  <c:v>6.94</c:v>
                </c:pt>
                <c:pt idx="74">
                  <c:v>3.7</c:v>
                </c:pt>
                <c:pt idx="75">
                  <c:v>3</c:v>
                </c:pt>
                <c:pt idx="76">
                  <c:v>9.3000000000000007</c:v>
                </c:pt>
                <c:pt idx="77">
                  <c:v>7.45</c:v>
                </c:pt>
                <c:pt idx="78">
                  <c:v>3.06</c:v>
                </c:pt>
                <c:pt idx="79">
                  <c:v>3.37</c:v>
                </c:pt>
              </c:numCache>
            </c:numRef>
          </c:xVal>
          <c:yVal>
            <c:numRef>
              <c:f>Sheet1!$G$3:$G$82</c:f>
              <c:numCache>
                <c:formatCode>General</c:formatCode>
                <c:ptCount val="80"/>
                <c:pt idx="40" formatCode="0.0">
                  <c:v>90</c:v>
                </c:pt>
                <c:pt idx="41" formatCode="0.0">
                  <c:v>80</c:v>
                </c:pt>
                <c:pt idx="42" formatCode="0.0">
                  <c:v>86.08</c:v>
                </c:pt>
                <c:pt idx="43" formatCode="0.0">
                  <c:v>92.31</c:v>
                </c:pt>
                <c:pt idx="44" formatCode="0.0">
                  <c:v>94.2</c:v>
                </c:pt>
                <c:pt idx="45" formatCode="0.0">
                  <c:v>96.49</c:v>
                </c:pt>
                <c:pt idx="46" formatCode="0.0">
                  <c:v>85.51</c:v>
                </c:pt>
                <c:pt idx="47" formatCode="0.0">
                  <c:v>75.260000000000005</c:v>
                </c:pt>
                <c:pt idx="48" formatCode="0.0">
                  <c:v>74.069999999999993</c:v>
                </c:pt>
                <c:pt idx="49" formatCode="0.0">
                  <c:v>93.33</c:v>
                </c:pt>
                <c:pt idx="50" formatCode="0.0">
                  <c:v>88.71</c:v>
                </c:pt>
                <c:pt idx="51" formatCode="0.0">
                  <c:v>86.67</c:v>
                </c:pt>
                <c:pt idx="52" formatCode="0.0">
                  <c:v>72.73</c:v>
                </c:pt>
                <c:pt idx="53" formatCode="0.0">
                  <c:v>81.67</c:v>
                </c:pt>
                <c:pt idx="54" formatCode="0.0">
                  <c:v>85.05</c:v>
                </c:pt>
                <c:pt idx="55" formatCode="0.0">
                  <c:v>93.07</c:v>
                </c:pt>
                <c:pt idx="56" formatCode="0.0">
                  <c:v>81.709999999999994</c:v>
                </c:pt>
                <c:pt idx="57" formatCode="0.0">
                  <c:v>90.48</c:v>
                </c:pt>
                <c:pt idx="58" formatCode="0.0">
                  <c:v>86.15</c:v>
                </c:pt>
                <c:pt idx="59" formatCode="0.0">
                  <c:v>91.4</c:v>
                </c:pt>
              </c:numCache>
            </c:numRef>
          </c:yVal>
          <c:smooth val="0"/>
          <c:extLst>
            <c:ext xmlns:c16="http://schemas.microsoft.com/office/drawing/2014/chart" uri="{C3380CC4-5D6E-409C-BE32-E72D297353CC}">
              <c16:uniqueId val="{00000002-D923-405B-A307-3A20937D392F}"/>
            </c:ext>
          </c:extLst>
        </c:ser>
        <c:ser>
          <c:idx val="6"/>
          <c:order val="3"/>
          <c:spPr>
            <a:ln w="19050">
              <a:noFill/>
            </a:ln>
          </c:spPr>
          <c:marker>
            <c:symbol val="circle"/>
            <c:size val="10"/>
            <c:spPr>
              <a:solidFill>
                <a:srgbClr val="F79646">
                  <a:lumMod val="75000"/>
                </a:srgbClr>
              </a:solidFill>
              <a:ln>
                <a:solidFill>
                  <a:srgbClr val="5C2C04"/>
                </a:solidFill>
              </a:ln>
            </c:spPr>
          </c:marker>
          <c:xVal>
            <c:numRef>
              <c:f>Sheet1!$B$3:$B$82</c:f>
              <c:numCache>
                <c:formatCode>0.0</c:formatCode>
                <c:ptCount val="80"/>
                <c:pt idx="0">
                  <c:v>40.51</c:v>
                </c:pt>
                <c:pt idx="1">
                  <c:v>53.57</c:v>
                </c:pt>
                <c:pt idx="2">
                  <c:v>44.26</c:v>
                </c:pt>
                <c:pt idx="3">
                  <c:v>22.73</c:v>
                </c:pt>
                <c:pt idx="4">
                  <c:v>31.88</c:v>
                </c:pt>
                <c:pt idx="5">
                  <c:v>41.18</c:v>
                </c:pt>
                <c:pt idx="6">
                  <c:v>50.59</c:v>
                </c:pt>
                <c:pt idx="7">
                  <c:v>31.58</c:v>
                </c:pt>
                <c:pt idx="8">
                  <c:v>35.42</c:v>
                </c:pt>
                <c:pt idx="9">
                  <c:v>28.36</c:v>
                </c:pt>
                <c:pt idx="10">
                  <c:v>24.53</c:v>
                </c:pt>
                <c:pt idx="11">
                  <c:v>25.35</c:v>
                </c:pt>
                <c:pt idx="12">
                  <c:v>29.23</c:v>
                </c:pt>
                <c:pt idx="13">
                  <c:v>19.739999999999998</c:v>
                </c:pt>
                <c:pt idx="14">
                  <c:v>21.98</c:v>
                </c:pt>
                <c:pt idx="15">
                  <c:v>16.920000000000002</c:v>
                </c:pt>
                <c:pt idx="16">
                  <c:v>48.19</c:v>
                </c:pt>
                <c:pt idx="17">
                  <c:v>22.08</c:v>
                </c:pt>
                <c:pt idx="18">
                  <c:v>37.35</c:v>
                </c:pt>
                <c:pt idx="19">
                  <c:v>33.659999999999997</c:v>
                </c:pt>
                <c:pt idx="20">
                  <c:v>31.63</c:v>
                </c:pt>
                <c:pt idx="21">
                  <c:v>55.65</c:v>
                </c:pt>
                <c:pt idx="22">
                  <c:v>42.86</c:v>
                </c:pt>
                <c:pt idx="23">
                  <c:v>33.700000000000003</c:v>
                </c:pt>
                <c:pt idx="24">
                  <c:v>35.35</c:v>
                </c:pt>
                <c:pt idx="25">
                  <c:v>57.29</c:v>
                </c:pt>
                <c:pt idx="26">
                  <c:v>57.89</c:v>
                </c:pt>
                <c:pt idx="27">
                  <c:v>63.33</c:v>
                </c:pt>
                <c:pt idx="28">
                  <c:v>41.03</c:v>
                </c:pt>
                <c:pt idx="29">
                  <c:v>28.74</c:v>
                </c:pt>
                <c:pt idx="30">
                  <c:v>39.78</c:v>
                </c:pt>
                <c:pt idx="31">
                  <c:v>26.25</c:v>
                </c:pt>
                <c:pt idx="32">
                  <c:v>29.76</c:v>
                </c:pt>
                <c:pt idx="33">
                  <c:v>17.39</c:v>
                </c:pt>
                <c:pt idx="34">
                  <c:v>39.78</c:v>
                </c:pt>
                <c:pt idx="35">
                  <c:v>30.68</c:v>
                </c:pt>
                <c:pt idx="36">
                  <c:v>68.290000000000006</c:v>
                </c:pt>
                <c:pt idx="37">
                  <c:v>34.72</c:v>
                </c:pt>
                <c:pt idx="38">
                  <c:v>52.08</c:v>
                </c:pt>
                <c:pt idx="39">
                  <c:v>58.14</c:v>
                </c:pt>
                <c:pt idx="40">
                  <c:v>2.86</c:v>
                </c:pt>
                <c:pt idx="41">
                  <c:v>6</c:v>
                </c:pt>
                <c:pt idx="42">
                  <c:v>8.86</c:v>
                </c:pt>
                <c:pt idx="43">
                  <c:v>1.28</c:v>
                </c:pt>
                <c:pt idx="44">
                  <c:v>0</c:v>
                </c:pt>
                <c:pt idx="45">
                  <c:v>1.75</c:v>
                </c:pt>
                <c:pt idx="46">
                  <c:v>4.3499999999999996</c:v>
                </c:pt>
                <c:pt idx="47">
                  <c:v>9.2799999999999994</c:v>
                </c:pt>
                <c:pt idx="48">
                  <c:v>9.26</c:v>
                </c:pt>
                <c:pt idx="49">
                  <c:v>1.33</c:v>
                </c:pt>
                <c:pt idx="50">
                  <c:v>4.84</c:v>
                </c:pt>
                <c:pt idx="51">
                  <c:v>1.33</c:v>
                </c:pt>
                <c:pt idx="52">
                  <c:v>14.55</c:v>
                </c:pt>
                <c:pt idx="53">
                  <c:v>1.67</c:v>
                </c:pt>
                <c:pt idx="54">
                  <c:v>3.74</c:v>
                </c:pt>
                <c:pt idx="55">
                  <c:v>2.97</c:v>
                </c:pt>
                <c:pt idx="56">
                  <c:v>4.88</c:v>
                </c:pt>
                <c:pt idx="57">
                  <c:v>4.76</c:v>
                </c:pt>
                <c:pt idx="58">
                  <c:v>4.62</c:v>
                </c:pt>
                <c:pt idx="59">
                  <c:v>3.23</c:v>
                </c:pt>
                <c:pt idx="60">
                  <c:v>4.08</c:v>
                </c:pt>
                <c:pt idx="61">
                  <c:v>2.5299999999999998</c:v>
                </c:pt>
                <c:pt idx="62">
                  <c:v>2.17</c:v>
                </c:pt>
                <c:pt idx="63">
                  <c:v>1.02</c:v>
                </c:pt>
                <c:pt idx="64">
                  <c:v>1.18</c:v>
                </c:pt>
                <c:pt idx="65">
                  <c:v>1.05</c:v>
                </c:pt>
                <c:pt idx="66">
                  <c:v>2.38</c:v>
                </c:pt>
                <c:pt idx="67">
                  <c:v>15.19</c:v>
                </c:pt>
                <c:pt idx="68">
                  <c:v>3.57</c:v>
                </c:pt>
                <c:pt idx="69">
                  <c:v>4</c:v>
                </c:pt>
                <c:pt idx="70">
                  <c:v>5.38</c:v>
                </c:pt>
                <c:pt idx="71">
                  <c:v>1.18</c:v>
                </c:pt>
                <c:pt idx="72">
                  <c:v>1.1599999999999999</c:v>
                </c:pt>
                <c:pt idx="73">
                  <c:v>6.94</c:v>
                </c:pt>
                <c:pt idx="74">
                  <c:v>3.7</c:v>
                </c:pt>
                <c:pt idx="75">
                  <c:v>3</c:v>
                </c:pt>
                <c:pt idx="76">
                  <c:v>9.3000000000000007</c:v>
                </c:pt>
                <c:pt idx="77">
                  <c:v>7.45</c:v>
                </c:pt>
                <c:pt idx="78">
                  <c:v>3.06</c:v>
                </c:pt>
                <c:pt idx="79">
                  <c:v>3.37</c:v>
                </c:pt>
              </c:numCache>
            </c:numRef>
          </c:xVal>
          <c:yVal>
            <c:numRef>
              <c:f>Sheet1!$I$3:$I$82</c:f>
              <c:numCache>
                <c:formatCode>General</c:formatCode>
                <c:ptCount val="80"/>
                <c:pt idx="60" formatCode="0.0">
                  <c:v>72.45</c:v>
                </c:pt>
                <c:pt idx="61" formatCode="0.0">
                  <c:v>49.37</c:v>
                </c:pt>
                <c:pt idx="62" formatCode="0.0">
                  <c:v>82.61</c:v>
                </c:pt>
                <c:pt idx="63" formatCode="0.0">
                  <c:v>77.55</c:v>
                </c:pt>
                <c:pt idx="64" formatCode="0.0">
                  <c:v>87.06</c:v>
                </c:pt>
                <c:pt idx="65" formatCode="0.0">
                  <c:v>74.739999999999995</c:v>
                </c:pt>
                <c:pt idx="66" formatCode="0.0">
                  <c:v>70.239999999999995</c:v>
                </c:pt>
                <c:pt idx="67" formatCode="0.0">
                  <c:v>65.819999999999993</c:v>
                </c:pt>
                <c:pt idx="68" formatCode="0.0">
                  <c:v>33.33</c:v>
                </c:pt>
                <c:pt idx="69" formatCode="0.0">
                  <c:v>65</c:v>
                </c:pt>
                <c:pt idx="70" formatCode="0.0">
                  <c:v>51.61</c:v>
                </c:pt>
                <c:pt idx="71" formatCode="0.0">
                  <c:v>72.94</c:v>
                </c:pt>
                <c:pt idx="72" formatCode="0.0">
                  <c:v>44.19</c:v>
                </c:pt>
                <c:pt idx="73" formatCode="0.0">
                  <c:v>47.22</c:v>
                </c:pt>
                <c:pt idx="74" formatCode="0.0">
                  <c:v>75</c:v>
                </c:pt>
                <c:pt idx="75" formatCode="0.0">
                  <c:v>78</c:v>
                </c:pt>
                <c:pt idx="76" formatCode="0.0">
                  <c:v>46.51</c:v>
                </c:pt>
                <c:pt idx="77" formatCode="0.0">
                  <c:v>70.209999999999994</c:v>
                </c:pt>
                <c:pt idx="78" formatCode="0.0">
                  <c:v>63.27</c:v>
                </c:pt>
                <c:pt idx="79" formatCode="0.0">
                  <c:v>82.02</c:v>
                </c:pt>
              </c:numCache>
            </c:numRef>
          </c:yVal>
          <c:smooth val="0"/>
          <c:extLst>
            <c:ext xmlns:c16="http://schemas.microsoft.com/office/drawing/2014/chart" uri="{C3380CC4-5D6E-409C-BE32-E72D297353CC}">
              <c16:uniqueId val="{00000003-D923-405B-A307-3A20937D392F}"/>
            </c:ext>
          </c:extLst>
        </c:ser>
        <c:dLbls>
          <c:showLegendKey val="0"/>
          <c:showVal val="0"/>
          <c:showCatName val="0"/>
          <c:showSerName val="0"/>
          <c:showPercent val="0"/>
          <c:showBubbleSize val="0"/>
        </c:dLbls>
        <c:axId val="417144192"/>
        <c:axId val="497958912"/>
      </c:scatterChart>
      <c:valAx>
        <c:axId val="417144192"/>
        <c:scaling>
          <c:orientation val="minMax"/>
          <c:max val="100"/>
        </c:scaling>
        <c:delete val="0"/>
        <c:axPos val="b"/>
        <c:majorGridlines>
          <c:spPr>
            <a:ln w="3175">
              <a:solidFill>
                <a:schemeClr val="bg2">
                  <a:lumMod val="75000"/>
                </a:schemeClr>
              </a:solidFill>
              <a:prstDash val="sysDash"/>
            </a:ln>
          </c:spPr>
        </c:majorGridlines>
        <c:title>
          <c:tx>
            <c:rich>
              <a:bodyPr/>
              <a:lstStyle/>
              <a:p>
                <a:pPr>
                  <a:defRPr sz="1400"/>
                </a:pPr>
                <a:r>
                  <a:rPr lang="en-US" sz="1400" dirty="0"/>
                  <a:t>Percent</a:t>
                </a:r>
                <a:r>
                  <a:rPr lang="en-US" sz="1400" baseline="0" dirty="0"/>
                  <a:t> of ASHA areas with no women receiving any ANC services</a:t>
                </a:r>
                <a:endParaRPr lang="en-US" sz="1400" dirty="0"/>
              </a:p>
            </c:rich>
          </c:tx>
          <c:overlay val="0"/>
        </c:title>
        <c:numFmt formatCode="0.0" sourceLinked="1"/>
        <c:majorTickMark val="out"/>
        <c:minorTickMark val="none"/>
        <c:tickLblPos val="nextTo"/>
        <c:crossAx val="497958912"/>
        <c:crosses val="autoZero"/>
        <c:crossBetween val="midCat"/>
        <c:majorUnit val="20"/>
      </c:valAx>
      <c:valAx>
        <c:axId val="497958912"/>
        <c:scaling>
          <c:orientation val="minMax"/>
          <c:max val="100"/>
        </c:scaling>
        <c:delete val="0"/>
        <c:axPos val="l"/>
        <c:majorGridlines>
          <c:spPr>
            <a:ln w="3175">
              <a:solidFill>
                <a:schemeClr val="bg2">
                  <a:lumMod val="75000"/>
                </a:schemeClr>
              </a:solidFill>
              <a:prstDash val="sysDash"/>
            </a:ln>
          </c:spPr>
        </c:majorGridlines>
        <c:title>
          <c:tx>
            <c:rich>
              <a:bodyPr rot="-5400000" vert="horz"/>
              <a:lstStyle/>
              <a:p>
                <a:pPr>
                  <a:defRPr sz="1400"/>
                </a:pPr>
                <a:r>
                  <a:rPr lang="en-US" sz="1400"/>
                  <a:t>Percent of ASHA areas</a:t>
                </a:r>
                <a:r>
                  <a:rPr lang="en-US" sz="1400" baseline="0"/>
                  <a:t> with all women receiving 1+ ANC services</a:t>
                </a:r>
                <a:endParaRPr lang="en-US" sz="1400"/>
              </a:p>
            </c:rich>
          </c:tx>
          <c:overlay val="0"/>
        </c:title>
        <c:numFmt formatCode="0.0" sourceLinked="1"/>
        <c:majorTickMark val="out"/>
        <c:minorTickMark val="none"/>
        <c:tickLblPos val="nextTo"/>
        <c:crossAx val="417144192"/>
        <c:crosses val="autoZero"/>
        <c:crossBetween val="midCat"/>
        <c:majorUnit val="20"/>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Any ANC</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 2'!$A$5</c:f>
              <c:strCache>
                <c:ptCount val="1"/>
                <c:pt idx="0">
                  <c:v>Home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'Figure 2'!$B$4:$D$4</c:f>
              <c:strCache>
                <c:ptCount val="3"/>
                <c:pt idx="0">
                  <c:v>NFHS 2005-06</c:v>
                </c:pt>
                <c:pt idx="1">
                  <c:v>NFHS 2015-16</c:v>
                </c:pt>
                <c:pt idx="2">
                  <c:v>NFHS 2019-21</c:v>
                </c:pt>
              </c:strCache>
            </c:strRef>
          </c:cat>
          <c:val>
            <c:numRef>
              <c:f>'Figure 2'!$B$5:$D$5</c:f>
              <c:numCache>
                <c:formatCode>General</c:formatCode>
                <c:ptCount val="3"/>
                <c:pt idx="0">
                  <c:v>25.6</c:v>
                </c:pt>
                <c:pt idx="1">
                  <c:v>13.7</c:v>
                </c:pt>
                <c:pt idx="2">
                  <c:v>21.6</c:v>
                </c:pt>
              </c:numCache>
            </c:numRef>
          </c:val>
          <c:smooth val="0"/>
          <c:extLst>
            <c:ext xmlns:c16="http://schemas.microsoft.com/office/drawing/2014/chart" uri="{C3380CC4-5D6E-409C-BE32-E72D297353CC}">
              <c16:uniqueId val="{00000000-95FA-4B9E-A30C-4A927B0688F7}"/>
            </c:ext>
          </c:extLst>
        </c:ser>
        <c:ser>
          <c:idx val="1"/>
          <c:order val="1"/>
          <c:tx>
            <c:strRef>
              <c:f>'Figure 2'!$A$6</c:f>
              <c:strCache>
                <c:ptCount val="1"/>
                <c:pt idx="0">
                  <c:v>Village/VHND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'Figure 2'!$B$4:$D$4</c:f>
              <c:strCache>
                <c:ptCount val="3"/>
                <c:pt idx="0">
                  <c:v>NFHS 2005-06</c:v>
                </c:pt>
                <c:pt idx="1">
                  <c:v>NFHS 2015-16</c:v>
                </c:pt>
                <c:pt idx="2">
                  <c:v>NFHS 2019-21</c:v>
                </c:pt>
              </c:strCache>
            </c:strRef>
          </c:cat>
          <c:val>
            <c:numRef>
              <c:f>'Figure 2'!$B$6:$D$6</c:f>
              <c:numCache>
                <c:formatCode>General</c:formatCode>
                <c:ptCount val="3"/>
                <c:pt idx="0">
                  <c:v>4.7</c:v>
                </c:pt>
                <c:pt idx="1">
                  <c:v>27.7</c:v>
                </c:pt>
                <c:pt idx="2">
                  <c:v>39.6</c:v>
                </c:pt>
              </c:numCache>
            </c:numRef>
          </c:val>
          <c:smooth val="0"/>
          <c:extLst>
            <c:ext xmlns:c16="http://schemas.microsoft.com/office/drawing/2014/chart" uri="{C3380CC4-5D6E-409C-BE32-E72D297353CC}">
              <c16:uniqueId val="{00000001-95FA-4B9E-A30C-4A927B0688F7}"/>
            </c:ext>
          </c:extLst>
        </c:ser>
        <c:ser>
          <c:idx val="2"/>
          <c:order val="2"/>
          <c:tx>
            <c:strRef>
              <c:f>'Figure 2'!$A$7</c:f>
              <c:strCache>
                <c:ptCount val="1"/>
                <c:pt idx="0">
                  <c:v>Public lower level facility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'Figure 2'!$B$4:$D$4</c:f>
              <c:strCache>
                <c:ptCount val="3"/>
                <c:pt idx="0">
                  <c:v>NFHS 2005-06</c:v>
                </c:pt>
                <c:pt idx="1">
                  <c:v>NFHS 2015-16</c:v>
                </c:pt>
                <c:pt idx="2">
                  <c:v>NFHS 2019-21</c:v>
                </c:pt>
              </c:strCache>
            </c:strRef>
          </c:cat>
          <c:val>
            <c:numRef>
              <c:f>'Figure 2'!$B$7:$D$7</c:f>
              <c:numCache>
                <c:formatCode>General</c:formatCode>
                <c:ptCount val="3"/>
                <c:pt idx="0">
                  <c:v>30.6</c:v>
                </c:pt>
                <c:pt idx="1">
                  <c:v>21.7</c:v>
                </c:pt>
                <c:pt idx="2">
                  <c:v>34.1</c:v>
                </c:pt>
              </c:numCache>
            </c:numRef>
          </c:val>
          <c:smooth val="0"/>
          <c:extLst>
            <c:ext xmlns:c16="http://schemas.microsoft.com/office/drawing/2014/chart" uri="{C3380CC4-5D6E-409C-BE32-E72D297353CC}">
              <c16:uniqueId val="{00000002-95FA-4B9E-A30C-4A927B0688F7}"/>
            </c:ext>
          </c:extLst>
        </c:ser>
        <c:ser>
          <c:idx val="3"/>
          <c:order val="3"/>
          <c:tx>
            <c:strRef>
              <c:f>'Figure 2'!$A$8</c:f>
              <c:strCache>
                <c:ptCount val="1"/>
                <c:pt idx="0">
                  <c:v>Public hospital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'Figure 2'!$B$4:$D$4</c:f>
              <c:strCache>
                <c:ptCount val="3"/>
                <c:pt idx="0">
                  <c:v>NFHS 2005-06</c:v>
                </c:pt>
                <c:pt idx="1">
                  <c:v>NFHS 2015-16</c:v>
                </c:pt>
                <c:pt idx="2">
                  <c:v>NFHS 2019-21</c:v>
                </c:pt>
              </c:strCache>
            </c:strRef>
          </c:cat>
          <c:val>
            <c:numRef>
              <c:f>'Figure 2'!$B$8:$D$8</c:f>
              <c:numCache>
                <c:formatCode>General</c:formatCode>
                <c:ptCount val="3"/>
                <c:pt idx="0">
                  <c:v>4.9000000000000004</c:v>
                </c:pt>
                <c:pt idx="1">
                  <c:v>9.9</c:v>
                </c:pt>
                <c:pt idx="2">
                  <c:v>12.9</c:v>
                </c:pt>
              </c:numCache>
            </c:numRef>
          </c:val>
          <c:smooth val="0"/>
          <c:extLst>
            <c:ext xmlns:c16="http://schemas.microsoft.com/office/drawing/2014/chart" uri="{C3380CC4-5D6E-409C-BE32-E72D297353CC}">
              <c16:uniqueId val="{00000003-95FA-4B9E-A30C-4A927B0688F7}"/>
            </c:ext>
          </c:extLst>
        </c:ser>
        <c:ser>
          <c:idx val="4"/>
          <c:order val="4"/>
          <c:tx>
            <c:strRef>
              <c:f>'Figure 2'!$A$9</c:f>
              <c:strCache>
                <c:ptCount val="1"/>
                <c:pt idx="0">
                  <c:v>Private hospital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'Figure 2'!$B$4:$D$4</c:f>
              <c:strCache>
                <c:ptCount val="3"/>
                <c:pt idx="0">
                  <c:v>NFHS 2005-06</c:v>
                </c:pt>
                <c:pt idx="1">
                  <c:v>NFHS 2015-16</c:v>
                </c:pt>
                <c:pt idx="2">
                  <c:v>NFHS 2019-21</c:v>
                </c:pt>
              </c:strCache>
            </c:strRef>
          </c:cat>
          <c:val>
            <c:numRef>
              <c:f>'Figure 2'!$B$9:$D$9</c:f>
              <c:numCache>
                <c:formatCode>General</c:formatCode>
                <c:ptCount val="3"/>
                <c:pt idx="0">
                  <c:v>19</c:v>
                </c:pt>
                <c:pt idx="1">
                  <c:v>32.299999999999997</c:v>
                </c:pt>
                <c:pt idx="2">
                  <c:v>23.5</c:v>
                </c:pt>
              </c:numCache>
            </c:numRef>
          </c:val>
          <c:smooth val="0"/>
          <c:extLst>
            <c:ext xmlns:c16="http://schemas.microsoft.com/office/drawing/2014/chart" uri="{C3380CC4-5D6E-409C-BE32-E72D297353CC}">
              <c16:uniqueId val="{00000004-95FA-4B9E-A30C-4A927B0688F7}"/>
            </c:ext>
          </c:extLst>
        </c:ser>
        <c:ser>
          <c:idx val="5"/>
          <c:order val="5"/>
          <c:tx>
            <c:strRef>
              <c:f>'Figure 2'!$A$10</c:f>
              <c:strCache>
                <c:ptCount val="1"/>
                <c:pt idx="0">
                  <c:v>Private lower level facility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'Figure 2'!$B$4:$D$4</c:f>
              <c:strCache>
                <c:ptCount val="3"/>
                <c:pt idx="0">
                  <c:v>NFHS 2005-06</c:v>
                </c:pt>
                <c:pt idx="1">
                  <c:v>NFHS 2015-16</c:v>
                </c:pt>
                <c:pt idx="2">
                  <c:v>NFHS 2019-21</c:v>
                </c:pt>
              </c:strCache>
            </c:strRef>
          </c:cat>
          <c:val>
            <c:numRef>
              <c:f>'Figure 2'!$B$10:$D$10</c:f>
              <c:numCache>
                <c:formatCode>General</c:formatCode>
                <c:ptCount val="3"/>
                <c:pt idx="0">
                  <c:v>1.3</c:v>
                </c:pt>
                <c:pt idx="1">
                  <c:v>1</c:v>
                </c:pt>
                <c:pt idx="2">
                  <c:v>1.6</c:v>
                </c:pt>
              </c:numCache>
            </c:numRef>
          </c:val>
          <c:smooth val="0"/>
          <c:extLst>
            <c:ext xmlns:c16="http://schemas.microsoft.com/office/drawing/2014/chart" uri="{C3380CC4-5D6E-409C-BE32-E72D297353CC}">
              <c16:uniqueId val="{00000005-95FA-4B9E-A30C-4A927B0688F7}"/>
            </c:ext>
          </c:extLst>
        </c:ser>
        <c:dLbls>
          <c:showLegendKey val="0"/>
          <c:showVal val="0"/>
          <c:showCatName val="0"/>
          <c:showSerName val="0"/>
          <c:showPercent val="0"/>
          <c:showBubbleSize val="0"/>
        </c:dLbls>
        <c:marker val="1"/>
        <c:smooth val="0"/>
        <c:axId val="973340112"/>
        <c:axId val="973343856"/>
      </c:lineChart>
      <c:catAx>
        <c:axId val="97334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73343856"/>
        <c:crosses val="autoZero"/>
        <c:auto val="1"/>
        <c:lblAlgn val="ctr"/>
        <c:lblOffset val="100"/>
        <c:noMultiLvlLbl val="0"/>
      </c:catAx>
      <c:valAx>
        <c:axId val="97334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733401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sz="11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Institutional delivery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 2'!$A$16</c:f>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'Figure 2'!$B$15:$D$15</c:f>
              <c:strCache>
                <c:ptCount val="3"/>
                <c:pt idx="0">
                  <c:v>NFHS 2005-06</c:v>
                </c:pt>
                <c:pt idx="1">
                  <c:v>NFHS 2015-16</c:v>
                </c:pt>
                <c:pt idx="2">
                  <c:v>NFHS 2019-21</c:v>
                </c:pt>
              </c:strCache>
            </c:strRef>
          </c:cat>
          <c:val>
            <c:numRef>
              <c:f>'Figure 2'!$B$16:$D$16</c:f>
              <c:numCache>
                <c:formatCode>General</c:formatCode>
                <c:ptCount val="3"/>
              </c:numCache>
            </c:numRef>
          </c:val>
          <c:smooth val="0"/>
          <c:extLst>
            <c:ext xmlns:c16="http://schemas.microsoft.com/office/drawing/2014/chart" uri="{C3380CC4-5D6E-409C-BE32-E72D297353CC}">
              <c16:uniqueId val="{00000000-BFE0-4E6E-9C79-AF4E3B88A447}"/>
            </c:ext>
          </c:extLst>
        </c:ser>
        <c:ser>
          <c:idx val="1"/>
          <c:order val="1"/>
          <c:tx>
            <c:strRef>
              <c:f>'Figure 2'!$A$17</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'Figure 2'!$B$15:$D$15</c:f>
              <c:strCache>
                <c:ptCount val="3"/>
                <c:pt idx="0">
                  <c:v>NFHS 2005-06</c:v>
                </c:pt>
                <c:pt idx="1">
                  <c:v>NFHS 2015-16</c:v>
                </c:pt>
                <c:pt idx="2">
                  <c:v>NFHS 2019-21</c:v>
                </c:pt>
              </c:strCache>
            </c:strRef>
          </c:cat>
          <c:val>
            <c:numRef>
              <c:f>'Figure 2'!$B$17:$D$17</c:f>
              <c:numCache>
                <c:formatCode>General</c:formatCode>
                <c:ptCount val="3"/>
              </c:numCache>
            </c:numRef>
          </c:val>
          <c:smooth val="0"/>
          <c:extLst>
            <c:ext xmlns:c16="http://schemas.microsoft.com/office/drawing/2014/chart" uri="{C3380CC4-5D6E-409C-BE32-E72D297353CC}">
              <c16:uniqueId val="{00000001-BFE0-4E6E-9C79-AF4E3B88A447}"/>
            </c:ext>
          </c:extLst>
        </c:ser>
        <c:ser>
          <c:idx val="2"/>
          <c:order val="2"/>
          <c:tx>
            <c:strRef>
              <c:f>'Figure 2'!$A$18</c:f>
              <c:strCache>
                <c:ptCount val="1"/>
                <c:pt idx="0">
                  <c:v>Public lower level facility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'Figure 2'!$B$15:$D$15</c:f>
              <c:strCache>
                <c:ptCount val="3"/>
                <c:pt idx="0">
                  <c:v>NFHS 2005-06</c:v>
                </c:pt>
                <c:pt idx="1">
                  <c:v>NFHS 2015-16</c:v>
                </c:pt>
                <c:pt idx="2">
                  <c:v>NFHS 2019-21</c:v>
                </c:pt>
              </c:strCache>
            </c:strRef>
          </c:cat>
          <c:val>
            <c:numRef>
              <c:f>'Figure 2'!$B$18:$D$18</c:f>
              <c:numCache>
                <c:formatCode>General</c:formatCode>
                <c:ptCount val="3"/>
                <c:pt idx="0">
                  <c:v>3.9</c:v>
                </c:pt>
                <c:pt idx="1">
                  <c:v>37.4</c:v>
                </c:pt>
                <c:pt idx="2">
                  <c:v>46.2</c:v>
                </c:pt>
              </c:numCache>
            </c:numRef>
          </c:val>
          <c:smooth val="0"/>
          <c:extLst>
            <c:ext xmlns:c16="http://schemas.microsoft.com/office/drawing/2014/chart" uri="{C3380CC4-5D6E-409C-BE32-E72D297353CC}">
              <c16:uniqueId val="{00000002-BFE0-4E6E-9C79-AF4E3B88A447}"/>
            </c:ext>
          </c:extLst>
        </c:ser>
        <c:ser>
          <c:idx val="3"/>
          <c:order val="3"/>
          <c:tx>
            <c:strRef>
              <c:f>'Figure 2'!$A$19</c:f>
              <c:strCache>
                <c:ptCount val="1"/>
                <c:pt idx="0">
                  <c:v>Public hospital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'Figure 2'!$B$15:$D$15</c:f>
              <c:strCache>
                <c:ptCount val="3"/>
                <c:pt idx="0">
                  <c:v>NFHS 2005-06</c:v>
                </c:pt>
                <c:pt idx="1">
                  <c:v>NFHS 2015-16</c:v>
                </c:pt>
                <c:pt idx="2">
                  <c:v>NFHS 2019-21</c:v>
                </c:pt>
              </c:strCache>
            </c:strRef>
          </c:cat>
          <c:val>
            <c:numRef>
              <c:f>'Figure 2'!$B$19:$D$19</c:f>
              <c:numCache>
                <c:formatCode>General</c:formatCode>
                <c:ptCount val="3"/>
                <c:pt idx="0">
                  <c:v>2</c:v>
                </c:pt>
                <c:pt idx="1">
                  <c:v>10.8</c:v>
                </c:pt>
                <c:pt idx="2">
                  <c:v>15.3</c:v>
                </c:pt>
              </c:numCache>
            </c:numRef>
          </c:val>
          <c:smooth val="0"/>
          <c:extLst>
            <c:ext xmlns:c16="http://schemas.microsoft.com/office/drawing/2014/chart" uri="{C3380CC4-5D6E-409C-BE32-E72D297353CC}">
              <c16:uniqueId val="{00000003-BFE0-4E6E-9C79-AF4E3B88A447}"/>
            </c:ext>
          </c:extLst>
        </c:ser>
        <c:ser>
          <c:idx val="4"/>
          <c:order val="4"/>
          <c:tx>
            <c:strRef>
              <c:f>'Figure 2'!$A$20</c:f>
              <c:strCache>
                <c:ptCount val="1"/>
                <c:pt idx="0">
                  <c:v>Private hospital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'Figure 2'!$B$15:$D$15</c:f>
              <c:strCache>
                <c:ptCount val="3"/>
                <c:pt idx="0">
                  <c:v>NFHS 2005-06</c:v>
                </c:pt>
                <c:pt idx="1">
                  <c:v>NFHS 2015-16</c:v>
                </c:pt>
                <c:pt idx="2">
                  <c:v>NFHS 2019-21</c:v>
                </c:pt>
              </c:strCache>
            </c:strRef>
          </c:cat>
          <c:val>
            <c:numRef>
              <c:f>'Figure 2'!$B$20:$D$20</c:f>
              <c:numCache>
                <c:formatCode>General</c:formatCode>
                <c:ptCount val="3"/>
                <c:pt idx="0">
                  <c:v>9.8000000000000007</c:v>
                </c:pt>
                <c:pt idx="1">
                  <c:v>18</c:v>
                </c:pt>
                <c:pt idx="2">
                  <c:v>20.100000000000001</c:v>
                </c:pt>
              </c:numCache>
            </c:numRef>
          </c:val>
          <c:smooth val="0"/>
          <c:extLst>
            <c:ext xmlns:c16="http://schemas.microsoft.com/office/drawing/2014/chart" uri="{C3380CC4-5D6E-409C-BE32-E72D297353CC}">
              <c16:uniqueId val="{00000004-BFE0-4E6E-9C79-AF4E3B88A447}"/>
            </c:ext>
          </c:extLst>
        </c:ser>
        <c:ser>
          <c:idx val="5"/>
          <c:order val="5"/>
          <c:tx>
            <c:strRef>
              <c:f>'Figure 2'!$A$21</c:f>
              <c:strCache>
                <c:ptCount val="1"/>
                <c:pt idx="0">
                  <c:v>Private lower level facility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'Figure 2'!$B$15:$D$15</c:f>
              <c:strCache>
                <c:ptCount val="3"/>
                <c:pt idx="0">
                  <c:v>NFHS 2005-06</c:v>
                </c:pt>
                <c:pt idx="1">
                  <c:v>NFHS 2015-16</c:v>
                </c:pt>
                <c:pt idx="2">
                  <c:v>NFHS 2019-21</c:v>
                </c:pt>
              </c:strCache>
            </c:strRef>
          </c:cat>
          <c:val>
            <c:numRef>
              <c:f>'Figure 2'!$B$21:$D$21</c:f>
              <c:numCache>
                <c:formatCode>General</c:formatCode>
                <c:ptCount val="3"/>
                <c:pt idx="0">
                  <c:v>0</c:v>
                </c:pt>
                <c:pt idx="1">
                  <c:v>0.7</c:v>
                </c:pt>
                <c:pt idx="2">
                  <c:v>1.3</c:v>
                </c:pt>
              </c:numCache>
            </c:numRef>
          </c:val>
          <c:smooth val="0"/>
          <c:extLst>
            <c:ext xmlns:c16="http://schemas.microsoft.com/office/drawing/2014/chart" uri="{C3380CC4-5D6E-409C-BE32-E72D297353CC}">
              <c16:uniqueId val="{00000005-BFE0-4E6E-9C79-AF4E3B88A447}"/>
            </c:ext>
          </c:extLst>
        </c:ser>
        <c:dLbls>
          <c:showLegendKey val="0"/>
          <c:showVal val="0"/>
          <c:showCatName val="0"/>
          <c:showSerName val="0"/>
          <c:showPercent val="0"/>
          <c:showBubbleSize val="0"/>
        </c:dLbls>
        <c:marker val="1"/>
        <c:smooth val="0"/>
        <c:axId val="973340112"/>
        <c:axId val="973343856"/>
      </c:lineChart>
      <c:catAx>
        <c:axId val="97334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43856"/>
        <c:crosses val="autoZero"/>
        <c:auto val="1"/>
        <c:lblAlgn val="ctr"/>
        <c:lblOffset val="100"/>
        <c:noMultiLvlLbl val="0"/>
      </c:catAx>
      <c:valAx>
        <c:axId val="97334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4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Any PNC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 2'!$A$27</c:f>
              <c:strCache>
                <c:ptCount val="1"/>
                <c:pt idx="0">
                  <c:v>Home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'Figure 2'!$B$26:$D$26</c:f>
              <c:strCache>
                <c:ptCount val="3"/>
                <c:pt idx="0">
                  <c:v>NFHS 2005-06</c:v>
                </c:pt>
                <c:pt idx="1">
                  <c:v>NFHS 2015-16</c:v>
                </c:pt>
                <c:pt idx="2">
                  <c:v>NFHS 2019-21</c:v>
                </c:pt>
              </c:strCache>
            </c:strRef>
          </c:cat>
          <c:val>
            <c:numRef>
              <c:f>'Figure 2'!$B$27:$D$27</c:f>
              <c:numCache>
                <c:formatCode>General</c:formatCode>
                <c:ptCount val="3"/>
                <c:pt idx="0">
                  <c:v>14.5</c:v>
                </c:pt>
                <c:pt idx="1">
                  <c:v>13.1</c:v>
                </c:pt>
                <c:pt idx="2">
                  <c:v>29.6</c:v>
                </c:pt>
              </c:numCache>
            </c:numRef>
          </c:val>
          <c:smooth val="0"/>
          <c:extLst>
            <c:ext xmlns:c16="http://schemas.microsoft.com/office/drawing/2014/chart" uri="{C3380CC4-5D6E-409C-BE32-E72D297353CC}">
              <c16:uniqueId val="{00000000-D22E-4639-ABD5-415098959537}"/>
            </c:ext>
          </c:extLst>
        </c:ser>
        <c:ser>
          <c:idx val="1"/>
          <c:order val="1"/>
          <c:tx>
            <c:strRef>
              <c:f>'Figure 2'!$A$28</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'Figure 2'!$B$26:$D$26</c:f>
              <c:strCache>
                <c:ptCount val="3"/>
                <c:pt idx="0">
                  <c:v>NFHS 2005-06</c:v>
                </c:pt>
                <c:pt idx="1">
                  <c:v>NFHS 2015-16</c:v>
                </c:pt>
                <c:pt idx="2">
                  <c:v>NFHS 2019-21</c:v>
                </c:pt>
              </c:strCache>
            </c:strRef>
          </c:cat>
          <c:val>
            <c:numRef>
              <c:f>'Figure 2'!$B$28:$D$28</c:f>
              <c:numCache>
                <c:formatCode>General</c:formatCode>
                <c:ptCount val="3"/>
              </c:numCache>
            </c:numRef>
          </c:val>
          <c:smooth val="0"/>
          <c:extLst>
            <c:ext xmlns:c16="http://schemas.microsoft.com/office/drawing/2014/chart" uri="{C3380CC4-5D6E-409C-BE32-E72D297353CC}">
              <c16:uniqueId val="{00000001-D22E-4639-ABD5-415098959537}"/>
            </c:ext>
          </c:extLst>
        </c:ser>
        <c:ser>
          <c:idx val="2"/>
          <c:order val="2"/>
          <c:tx>
            <c:strRef>
              <c:f>'Figure 2'!$A$29</c:f>
              <c:strCache>
                <c:ptCount val="1"/>
                <c:pt idx="0">
                  <c:v>Public lower level facility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'Figure 2'!$B$26:$D$26</c:f>
              <c:strCache>
                <c:ptCount val="3"/>
                <c:pt idx="0">
                  <c:v>NFHS 2005-06</c:v>
                </c:pt>
                <c:pt idx="1">
                  <c:v>NFHS 2015-16</c:v>
                </c:pt>
                <c:pt idx="2">
                  <c:v>NFHS 2019-21</c:v>
                </c:pt>
              </c:strCache>
            </c:strRef>
          </c:cat>
          <c:val>
            <c:numRef>
              <c:f>'Figure 2'!$B$29:$D$29</c:f>
              <c:numCache>
                <c:formatCode>General</c:formatCode>
                <c:ptCount val="3"/>
                <c:pt idx="0">
                  <c:v>10.199999999999999</c:v>
                </c:pt>
                <c:pt idx="1">
                  <c:v>45.8</c:v>
                </c:pt>
                <c:pt idx="2">
                  <c:v>37.799999999999997</c:v>
                </c:pt>
              </c:numCache>
            </c:numRef>
          </c:val>
          <c:smooth val="0"/>
          <c:extLst>
            <c:ext xmlns:c16="http://schemas.microsoft.com/office/drawing/2014/chart" uri="{C3380CC4-5D6E-409C-BE32-E72D297353CC}">
              <c16:uniqueId val="{00000002-D22E-4639-ABD5-415098959537}"/>
            </c:ext>
          </c:extLst>
        </c:ser>
        <c:ser>
          <c:idx val="3"/>
          <c:order val="3"/>
          <c:tx>
            <c:strRef>
              <c:f>'Figure 2'!$A$30</c:f>
              <c:strCache>
                <c:ptCount val="1"/>
                <c:pt idx="0">
                  <c:v>Public hospital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'Figure 2'!$B$26:$D$26</c:f>
              <c:strCache>
                <c:ptCount val="3"/>
                <c:pt idx="0">
                  <c:v>NFHS 2005-06</c:v>
                </c:pt>
                <c:pt idx="1">
                  <c:v>NFHS 2015-16</c:v>
                </c:pt>
                <c:pt idx="2">
                  <c:v>NFHS 2019-21</c:v>
                </c:pt>
              </c:strCache>
            </c:strRef>
          </c:cat>
          <c:val>
            <c:numRef>
              <c:f>'Figure 2'!$B$30:$D$30</c:f>
              <c:numCache>
                <c:formatCode>General</c:formatCode>
                <c:ptCount val="3"/>
                <c:pt idx="0">
                  <c:v>14.1</c:v>
                </c:pt>
                <c:pt idx="1">
                  <c:v>13</c:v>
                </c:pt>
                <c:pt idx="2">
                  <c:v>11.8</c:v>
                </c:pt>
              </c:numCache>
            </c:numRef>
          </c:val>
          <c:smooth val="0"/>
          <c:extLst>
            <c:ext xmlns:c16="http://schemas.microsoft.com/office/drawing/2014/chart" uri="{C3380CC4-5D6E-409C-BE32-E72D297353CC}">
              <c16:uniqueId val="{00000003-D22E-4639-ABD5-415098959537}"/>
            </c:ext>
          </c:extLst>
        </c:ser>
        <c:ser>
          <c:idx val="4"/>
          <c:order val="4"/>
          <c:tx>
            <c:strRef>
              <c:f>'Figure 2'!$A$31</c:f>
              <c:strCache>
                <c:ptCount val="1"/>
                <c:pt idx="0">
                  <c:v>Private hospital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'Figure 2'!$B$26:$D$26</c:f>
              <c:strCache>
                <c:ptCount val="3"/>
                <c:pt idx="0">
                  <c:v>NFHS 2005-06</c:v>
                </c:pt>
                <c:pt idx="1">
                  <c:v>NFHS 2015-16</c:v>
                </c:pt>
                <c:pt idx="2">
                  <c:v>NFHS 2019-21</c:v>
                </c:pt>
              </c:strCache>
            </c:strRef>
          </c:cat>
          <c:val>
            <c:numRef>
              <c:f>'Figure 2'!$B$31:$D$31</c:f>
              <c:numCache>
                <c:formatCode>General</c:formatCode>
                <c:ptCount val="3"/>
                <c:pt idx="0">
                  <c:v>60.9</c:v>
                </c:pt>
                <c:pt idx="1">
                  <c:v>26.8</c:v>
                </c:pt>
                <c:pt idx="2">
                  <c:v>19.5</c:v>
                </c:pt>
              </c:numCache>
            </c:numRef>
          </c:val>
          <c:smooth val="0"/>
          <c:extLst>
            <c:ext xmlns:c16="http://schemas.microsoft.com/office/drawing/2014/chart" uri="{C3380CC4-5D6E-409C-BE32-E72D297353CC}">
              <c16:uniqueId val="{00000004-D22E-4639-ABD5-415098959537}"/>
            </c:ext>
          </c:extLst>
        </c:ser>
        <c:ser>
          <c:idx val="5"/>
          <c:order val="5"/>
          <c:tx>
            <c:strRef>
              <c:f>'Figure 2'!$A$32</c:f>
              <c:strCache>
                <c:ptCount val="1"/>
                <c:pt idx="0">
                  <c:v>Private lower level facility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'Figure 2'!$B$26:$D$26</c:f>
              <c:strCache>
                <c:ptCount val="3"/>
                <c:pt idx="0">
                  <c:v>NFHS 2005-06</c:v>
                </c:pt>
                <c:pt idx="1">
                  <c:v>NFHS 2015-16</c:v>
                </c:pt>
                <c:pt idx="2">
                  <c:v>NFHS 2019-21</c:v>
                </c:pt>
              </c:strCache>
            </c:strRef>
          </c:cat>
          <c:val>
            <c:numRef>
              <c:f>'Figure 2'!$B$32:$D$32</c:f>
              <c:numCache>
                <c:formatCode>General</c:formatCode>
                <c:ptCount val="3"/>
                <c:pt idx="0">
                  <c:v>0.4</c:v>
                </c:pt>
                <c:pt idx="1">
                  <c:v>1</c:v>
                </c:pt>
                <c:pt idx="2">
                  <c:v>1.3</c:v>
                </c:pt>
              </c:numCache>
            </c:numRef>
          </c:val>
          <c:smooth val="0"/>
          <c:extLst>
            <c:ext xmlns:c16="http://schemas.microsoft.com/office/drawing/2014/chart" uri="{C3380CC4-5D6E-409C-BE32-E72D297353CC}">
              <c16:uniqueId val="{00000005-D22E-4639-ABD5-415098959537}"/>
            </c:ext>
          </c:extLst>
        </c:ser>
        <c:dLbls>
          <c:showLegendKey val="0"/>
          <c:showVal val="0"/>
          <c:showCatName val="0"/>
          <c:showSerName val="0"/>
          <c:showPercent val="0"/>
          <c:showBubbleSize val="0"/>
        </c:dLbls>
        <c:marker val="1"/>
        <c:smooth val="0"/>
        <c:axId val="973340112"/>
        <c:axId val="973343856"/>
      </c:lineChart>
      <c:catAx>
        <c:axId val="97334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43856"/>
        <c:crosses val="autoZero"/>
        <c:auto val="1"/>
        <c:lblAlgn val="ctr"/>
        <c:lblOffset val="100"/>
        <c:noMultiLvlLbl val="0"/>
      </c:catAx>
      <c:valAx>
        <c:axId val="97334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4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Most</a:t>
            </a:r>
            <a:r>
              <a:rPr lang="en-US" baseline="0"/>
              <a:t> vaccinations among fully vaccinated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 2'!$A$38</c:f>
              <c:strCache>
                <c:ptCount val="1"/>
                <c:pt idx="0">
                  <c:v>Home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'Figure 2'!$B$37:$D$37</c:f>
              <c:strCache>
                <c:ptCount val="3"/>
                <c:pt idx="0">
                  <c:v>NFHS 2005-06</c:v>
                </c:pt>
                <c:pt idx="1">
                  <c:v>NFHS 2015-16</c:v>
                </c:pt>
                <c:pt idx="2">
                  <c:v>NFHS 2019-21</c:v>
                </c:pt>
              </c:strCache>
            </c:strRef>
          </c:cat>
          <c:val>
            <c:numRef>
              <c:f>'Figure 2'!$B$38:$D$38</c:f>
              <c:numCache>
                <c:formatCode>General</c:formatCode>
                <c:ptCount val="3"/>
              </c:numCache>
            </c:numRef>
          </c:val>
          <c:smooth val="0"/>
          <c:extLst>
            <c:ext xmlns:c16="http://schemas.microsoft.com/office/drawing/2014/chart" uri="{C3380CC4-5D6E-409C-BE32-E72D297353CC}">
              <c16:uniqueId val="{00000000-E0F9-4A08-8283-C3405A17F80D}"/>
            </c:ext>
          </c:extLst>
        </c:ser>
        <c:ser>
          <c:idx val="1"/>
          <c:order val="1"/>
          <c:tx>
            <c:strRef>
              <c:f>'Figure 2'!$A$39</c:f>
              <c:strCache>
                <c:ptCount val="1"/>
                <c:pt idx="0">
                  <c:v>Village/VHND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'Figure 2'!$B$37:$D$37</c:f>
              <c:strCache>
                <c:ptCount val="3"/>
                <c:pt idx="0">
                  <c:v>NFHS 2005-06</c:v>
                </c:pt>
                <c:pt idx="1">
                  <c:v>NFHS 2015-16</c:v>
                </c:pt>
                <c:pt idx="2">
                  <c:v>NFHS 2019-21</c:v>
                </c:pt>
              </c:strCache>
            </c:strRef>
          </c:cat>
          <c:val>
            <c:numRef>
              <c:f>'Figure 2'!$B$39:$D$39</c:f>
              <c:numCache>
                <c:formatCode>General</c:formatCode>
                <c:ptCount val="3"/>
                <c:pt idx="0">
                  <c:v>68.2</c:v>
                </c:pt>
                <c:pt idx="1">
                  <c:v>76.8</c:v>
                </c:pt>
                <c:pt idx="2">
                  <c:v>83.9</c:v>
                </c:pt>
              </c:numCache>
            </c:numRef>
          </c:val>
          <c:smooth val="0"/>
          <c:extLst>
            <c:ext xmlns:c16="http://schemas.microsoft.com/office/drawing/2014/chart" uri="{C3380CC4-5D6E-409C-BE32-E72D297353CC}">
              <c16:uniqueId val="{00000001-E0F9-4A08-8283-C3405A17F80D}"/>
            </c:ext>
          </c:extLst>
        </c:ser>
        <c:ser>
          <c:idx val="2"/>
          <c:order val="2"/>
          <c:tx>
            <c:strRef>
              <c:f>'Figure 2'!$A$40</c:f>
              <c:strCache>
                <c:ptCount val="1"/>
                <c:pt idx="0">
                  <c:v>Public lower level facility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'Figure 2'!$B$37:$D$37</c:f>
              <c:strCache>
                <c:ptCount val="3"/>
                <c:pt idx="0">
                  <c:v>NFHS 2005-06</c:v>
                </c:pt>
                <c:pt idx="1">
                  <c:v>NFHS 2015-16</c:v>
                </c:pt>
                <c:pt idx="2">
                  <c:v>NFHS 2019-21</c:v>
                </c:pt>
              </c:strCache>
            </c:strRef>
          </c:cat>
          <c:val>
            <c:numRef>
              <c:f>'Figure 2'!$B$40:$D$40</c:f>
              <c:numCache>
                <c:formatCode>General</c:formatCode>
                <c:ptCount val="3"/>
                <c:pt idx="0">
                  <c:v>65.3</c:v>
                </c:pt>
                <c:pt idx="1">
                  <c:v>32.9</c:v>
                </c:pt>
                <c:pt idx="2">
                  <c:v>21.1</c:v>
                </c:pt>
              </c:numCache>
            </c:numRef>
          </c:val>
          <c:smooth val="0"/>
          <c:extLst>
            <c:ext xmlns:c16="http://schemas.microsoft.com/office/drawing/2014/chart" uri="{C3380CC4-5D6E-409C-BE32-E72D297353CC}">
              <c16:uniqueId val="{00000002-E0F9-4A08-8283-C3405A17F80D}"/>
            </c:ext>
          </c:extLst>
        </c:ser>
        <c:ser>
          <c:idx val="3"/>
          <c:order val="3"/>
          <c:tx>
            <c:strRef>
              <c:f>'Figure 2'!$A$41</c:f>
              <c:strCache>
                <c:ptCount val="1"/>
                <c:pt idx="0">
                  <c:v>Public hospital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'Figure 2'!$B$37:$D$37</c:f>
              <c:strCache>
                <c:ptCount val="3"/>
                <c:pt idx="0">
                  <c:v>NFHS 2005-06</c:v>
                </c:pt>
                <c:pt idx="1">
                  <c:v>NFHS 2015-16</c:v>
                </c:pt>
                <c:pt idx="2">
                  <c:v>NFHS 2019-21</c:v>
                </c:pt>
              </c:strCache>
            </c:strRef>
          </c:cat>
          <c:val>
            <c:numRef>
              <c:f>'Figure 2'!$B$41:$D$41</c:f>
              <c:numCache>
                <c:formatCode>General</c:formatCode>
                <c:ptCount val="3"/>
                <c:pt idx="0">
                  <c:v>9.1999999999999993</c:v>
                </c:pt>
                <c:pt idx="1">
                  <c:v>5.6</c:v>
                </c:pt>
                <c:pt idx="2">
                  <c:v>2.2999999999999998</c:v>
                </c:pt>
              </c:numCache>
            </c:numRef>
          </c:val>
          <c:smooth val="0"/>
          <c:extLst>
            <c:ext xmlns:c16="http://schemas.microsoft.com/office/drawing/2014/chart" uri="{C3380CC4-5D6E-409C-BE32-E72D297353CC}">
              <c16:uniqueId val="{00000003-E0F9-4A08-8283-C3405A17F80D}"/>
            </c:ext>
          </c:extLst>
        </c:ser>
        <c:ser>
          <c:idx val="4"/>
          <c:order val="4"/>
          <c:tx>
            <c:strRef>
              <c:f>'Figure 2'!$A$42</c:f>
              <c:strCache>
                <c:ptCount val="1"/>
                <c:pt idx="0">
                  <c:v>Private hospital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'Figure 2'!$B$37:$D$37</c:f>
              <c:strCache>
                <c:ptCount val="3"/>
                <c:pt idx="0">
                  <c:v>NFHS 2005-06</c:v>
                </c:pt>
                <c:pt idx="1">
                  <c:v>NFHS 2015-16</c:v>
                </c:pt>
                <c:pt idx="2">
                  <c:v>NFHS 2019-21</c:v>
                </c:pt>
              </c:strCache>
            </c:strRef>
          </c:cat>
          <c:val>
            <c:numRef>
              <c:f>'Figure 2'!$B$42:$D$42</c:f>
              <c:numCache>
                <c:formatCode>General</c:formatCode>
                <c:ptCount val="3"/>
                <c:pt idx="0">
                  <c:v>0</c:v>
                </c:pt>
                <c:pt idx="1">
                  <c:v>2.8</c:v>
                </c:pt>
                <c:pt idx="2">
                  <c:v>1</c:v>
                </c:pt>
              </c:numCache>
            </c:numRef>
          </c:val>
          <c:smooth val="0"/>
          <c:extLst>
            <c:ext xmlns:c16="http://schemas.microsoft.com/office/drawing/2014/chart" uri="{C3380CC4-5D6E-409C-BE32-E72D297353CC}">
              <c16:uniqueId val="{00000004-E0F9-4A08-8283-C3405A17F80D}"/>
            </c:ext>
          </c:extLst>
        </c:ser>
        <c:ser>
          <c:idx val="5"/>
          <c:order val="5"/>
          <c:tx>
            <c:strRef>
              <c:f>'Figure 2'!$A$43</c:f>
              <c:strCache>
                <c:ptCount val="1"/>
                <c:pt idx="0">
                  <c:v>Private lower level facility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'Figure 2'!$B$37:$D$37</c:f>
              <c:strCache>
                <c:ptCount val="3"/>
                <c:pt idx="0">
                  <c:v>NFHS 2005-06</c:v>
                </c:pt>
                <c:pt idx="1">
                  <c:v>NFHS 2015-16</c:v>
                </c:pt>
                <c:pt idx="2">
                  <c:v>NFHS 2019-21</c:v>
                </c:pt>
              </c:strCache>
            </c:strRef>
          </c:cat>
          <c:val>
            <c:numRef>
              <c:f>'Figure 2'!$B$43:$D$43</c:f>
              <c:numCache>
                <c:formatCode>General</c:formatCode>
                <c:ptCount val="3"/>
                <c:pt idx="0">
                  <c:v>57.7</c:v>
                </c:pt>
                <c:pt idx="1">
                  <c:v>1.6</c:v>
                </c:pt>
                <c:pt idx="2">
                  <c:v>0.8</c:v>
                </c:pt>
              </c:numCache>
            </c:numRef>
          </c:val>
          <c:smooth val="0"/>
          <c:extLst>
            <c:ext xmlns:c16="http://schemas.microsoft.com/office/drawing/2014/chart" uri="{C3380CC4-5D6E-409C-BE32-E72D297353CC}">
              <c16:uniqueId val="{00000005-E0F9-4A08-8283-C3405A17F80D}"/>
            </c:ext>
          </c:extLst>
        </c:ser>
        <c:dLbls>
          <c:showLegendKey val="0"/>
          <c:showVal val="0"/>
          <c:showCatName val="0"/>
          <c:showSerName val="0"/>
          <c:showPercent val="0"/>
          <c:showBubbleSize val="0"/>
        </c:dLbls>
        <c:marker val="1"/>
        <c:smooth val="0"/>
        <c:axId val="973340112"/>
        <c:axId val="973343856"/>
      </c:lineChart>
      <c:catAx>
        <c:axId val="97334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43856"/>
        <c:crosses val="autoZero"/>
        <c:auto val="1"/>
        <c:lblAlgn val="ctr"/>
        <c:lblOffset val="100"/>
        <c:noMultiLvlLbl val="0"/>
      </c:catAx>
      <c:valAx>
        <c:axId val="97334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4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Treatment for childhood illnesses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 2'!$A$48</c:f>
              <c:strCache>
                <c:ptCount val="1"/>
                <c:pt idx="0">
                  <c:v>Home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'Figure 2'!$B$47:$D$47</c:f>
              <c:strCache>
                <c:ptCount val="3"/>
                <c:pt idx="0">
                  <c:v>NFHS 2005-06</c:v>
                </c:pt>
                <c:pt idx="1">
                  <c:v>NFHS 2015-16</c:v>
                </c:pt>
                <c:pt idx="2">
                  <c:v>NFHS 2019-21</c:v>
                </c:pt>
              </c:strCache>
            </c:strRef>
          </c:cat>
          <c:val>
            <c:numRef>
              <c:f>'Figure 2'!$B$48:$D$48</c:f>
              <c:numCache>
                <c:formatCode>General</c:formatCode>
                <c:ptCount val="3"/>
              </c:numCache>
            </c:numRef>
          </c:val>
          <c:smooth val="0"/>
          <c:extLst>
            <c:ext xmlns:c16="http://schemas.microsoft.com/office/drawing/2014/chart" uri="{C3380CC4-5D6E-409C-BE32-E72D297353CC}">
              <c16:uniqueId val="{00000000-4A85-4855-B9E8-53BB62357EF4}"/>
            </c:ext>
          </c:extLst>
        </c:ser>
        <c:ser>
          <c:idx val="1"/>
          <c:order val="1"/>
          <c:tx>
            <c:strRef>
              <c:f>'Figure 2'!$A$49</c:f>
              <c:strCache>
                <c:ptCount val="1"/>
                <c:pt idx="0">
                  <c:v>Village/VHND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'Figure 2'!$B$47:$D$47</c:f>
              <c:strCache>
                <c:ptCount val="3"/>
                <c:pt idx="0">
                  <c:v>NFHS 2005-06</c:v>
                </c:pt>
                <c:pt idx="1">
                  <c:v>NFHS 2015-16</c:v>
                </c:pt>
                <c:pt idx="2">
                  <c:v>NFHS 2019-21</c:v>
                </c:pt>
              </c:strCache>
            </c:strRef>
          </c:cat>
          <c:val>
            <c:numRef>
              <c:f>'Figure 2'!$B$49:$D$49</c:f>
              <c:numCache>
                <c:formatCode>General</c:formatCode>
                <c:ptCount val="3"/>
                <c:pt idx="0">
                  <c:v>0.5</c:v>
                </c:pt>
                <c:pt idx="1">
                  <c:v>0.7</c:v>
                </c:pt>
                <c:pt idx="2">
                  <c:v>4.3</c:v>
                </c:pt>
              </c:numCache>
            </c:numRef>
          </c:val>
          <c:smooth val="0"/>
          <c:extLst>
            <c:ext xmlns:c16="http://schemas.microsoft.com/office/drawing/2014/chart" uri="{C3380CC4-5D6E-409C-BE32-E72D297353CC}">
              <c16:uniqueId val="{00000001-4A85-4855-B9E8-53BB62357EF4}"/>
            </c:ext>
          </c:extLst>
        </c:ser>
        <c:ser>
          <c:idx val="2"/>
          <c:order val="2"/>
          <c:tx>
            <c:strRef>
              <c:f>'Figure 2'!$A$50</c:f>
              <c:strCache>
                <c:ptCount val="1"/>
                <c:pt idx="0">
                  <c:v>Public lower facility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'Figure 2'!$B$47:$D$47</c:f>
              <c:strCache>
                <c:ptCount val="3"/>
                <c:pt idx="0">
                  <c:v>NFHS 2005-06</c:v>
                </c:pt>
                <c:pt idx="1">
                  <c:v>NFHS 2015-16</c:v>
                </c:pt>
                <c:pt idx="2">
                  <c:v>NFHS 2019-21</c:v>
                </c:pt>
              </c:strCache>
            </c:strRef>
          </c:cat>
          <c:val>
            <c:numRef>
              <c:f>'Figure 2'!$B$50:$D$50</c:f>
              <c:numCache>
                <c:formatCode>General</c:formatCode>
                <c:ptCount val="3"/>
                <c:pt idx="0">
                  <c:v>5.2</c:v>
                </c:pt>
                <c:pt idx="1">
                  <c:v>5.7</c:v>
                </c:pt>
                <c:pt idx="2">
                  <c:v>11.6</c:v>
                </c:pt>
              </c:numCache>
            </c:numRef>
          </c:val>
          <c:smooth val="0"/>
          <c:extLst>
            <c:ext xmlns:c16="http://schemas.microsoft.com/office/drawing/2014/chart" uri="{C3380CC4-5D6E-409C-BE32-E72D297353CC}">
              <c16:uniqueId val="{00000002-4A85-4855-B9E8-53BB62357EF4}"/>
            </c:ext>
          </c:extLst>
        </c:ser>
        <c:ser>
          <c:idx val="3"/>
          <c:order val="3"/>
          <c:tx>
            <c:strRef>
              <c:f>'Figure 2'!$A$51</c:f>
              <c:strCache>
                <c:ptCount val="1"/>
                <c:pt idx="0">
                  <c:v>Public hospital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'Figure 2'!$B$47:$D$47</c:f>
              <c:strCache>
                <c:ptCount val="3"/>
                <c:pt idx="0">
                  <c:v>NFHS 2005-06</c:v>
                </c:pt>
                <c:pt idx="1">
                  <c:v>NFHS 2015-16</c:v>
                </c:pt>
                <c:pt idx="2">
                  <c:v>NFHS 2019-21</c:v>
                </c:pt>
              </c:strCache>
            </c:strRef>
          </c:cat>
          <c:val>
            <c:numRef>
              <c:f>'Figure 2'!$B$51:$D$51</c:f>
              <c:numCache>
                <c:formatCode>General</c:formatCode>
                <c:ptCount val="3"/>
                <c:pt idx="0">
                  <c:v>3.4</c:v>
                </c:pt>
                <c:pt idx="1">
                  <c:v>4.9000000000000004</c:v>
                </c:pt>
                <c:pt idx="2">
                  <c:v>18.100000000000001</c:v>
                </c:pt>
              </c:numCache>
            </c:numRef>
          </c:val>
          <c:smooth val="0"/>
          <c:extLst>
            <c:ext xmlns:c16="http://schemas.microsoft.com/office/drawing/2014/chart" uri="{C3380CC4-5D6E-409C-BE32-E72D297353CC}">
              <c16:uniqueId val="{00000003-4A85-4855-B9E8-53BB62357EF4}"/>
            </c:ext>
          </c:extLst>
        </c:ser>
        <c:ser>
          <c:idx val="4"/>
          <c:order val="4"/>
          <c:tx>
            <c:strRef>
              <c:f>'Figure 2'!$A$52</c:f>
              <c:strCache>
                <c:ptCount val="1"/>
                <c:pt idx="0">
                  <c:v>Private hospital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'Figure 2'!$B$47:$D$47</c:f>
              <c:strCache>
                <c:ptCount val="3"/>
                <c:pt idx="0">
                  <c:v>NFHS 2005-06</c:v>
                </c:pt>
                <c:pt idx="1">
                  <c:v>NFHS 2015-16</c:v>
                </c:pt>
                <c:pt idx="2">
                  <c:v>NFHS 2019-21</c:v>
                </c:pt>
              </c:strCache>
            </c:strRef>
          </c:cat>
          <c:val>
            <c:numRef>
              <c:f>'Figure 2'!$B$52:$D$52</c:f>
              <c:numCache>
                <c:formatCode>General</c:formatCode>
                <c:ptCount val="3"/>
                <c:pt idx="0">
                  <c:v>1.8</c:v>
                </c:pt>
                <c:pt idx="1">
                  <c:v>8.6</c:v>
                </c:pt>
                <c:pt idx="2">
                  <c:v>8</c:v>
                </c:pt>
              </c:numCache>
            </c:numRef>
          </c:val>
          <c:smooth val="0"/>
          <c:extLst>
            <c:ext xmlns:c16="http://schemas.microsoft.com/office/drawing/2014/chart" uri="{C3380CC4-5D6E-409C-BE32-E72D297353CC}">
              <c16:uniqueId val="{00000004-4A85-4855-B9E8-53BB62357EF4}"/>
            </c:ext>
          </c:extLst>
        </c:ser>
        <c:ser>
          <c:idx val="5"/>
          <c:order val="5"/>
          <c:tx>
            <c:strRef>
              <c:f>'Figure 2'!$A$53</c:f>
              <c:strCache>
                <c:ptCount val="1"/>
                <c:pt idx="0">
                  <c:v>Private lower facility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'Figure 2'!$B$47:$D$47</c:f>
              <c:strCache>
                <c:ptCount val="3"/>
                <c:pt idx="0">
                  <c:v>NFHS 2005-06</c:v>
                </c:pt>
                <c:pt idx="1">
                  <c:v>NFHS 2015-16</c:v>
                </c:pt>
                <c:pt idx="2">
                  <c:v>NFHS 2019-21</c:v>
                </c:pt>
              </c:strCache>
            </c:strRef>
          </c:cat>
          <c:val>
            <c:numRef>
              <c:f>'Figure 2'!$B$53:$D$53</c:f>
              <c:numCache>
                <c:formatCode>General</c:formatCode>
                <c:ptCount val="3"/>
                <c:pt idx="0">
                  <c:v>60.8</c:v>
                </c:pt>
                <c:pt idx="1">
                  <c:v>54</c:v>
                </c:pt>
                <c:pt idx="2">
                  <c:v>43.7</c:v>
                </c:pt>
              </c:numCache>
            </c:numRef>
          </c:val>
          <c:smooth val="0"/>
          <c:extLst>
            <c:ext xmlns:c16="http://schemas.microsoft.com/office/drawing/2014/chart" uri="{C3380CC4-5D6E-409C-BE32-E72D297353CC}">
              <c16:uniqueId val="{00000005-4A85-4855-B9E8-53BB62357EF4}"/>
            </c:ext>
          </c:extLst>
        </c:ser>
        <c:dLbls>
          <c:showLegendKey val="0"/>
          <c:showVal val="0"/>
          <c:showCatName val="0"/>
          <c:showSerName val="0"/>
          <c:showPercent val="0"/>
          <c:showBubbleSize val="0"/>
        </c:dLbls>
        <c:marker val="1"/>
        <c:smooth val="0"/>
        <c:axId val="973340112"/>
        <c:axId val="973343856"/>
      </c:lineChart>
      <c:catAx>
        <c:axId val="97334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43856"/>
        <c:crosses val="autoZero"/>
        <c:auto val="1"/>
        <c:lblAlgn val="ctr"/>
        <c:lblOffset val="100"/>
        <c:noMultiLvlLbl val="0"/>
      </c:catAx>
      <c:valAx>
        <c:axId val="97334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334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aseline="0"/>
              <a:t>Slope index of inequality (%) by maternal education</a:t>
            </a:r>
            <a:endParaRPr lang="en-US"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SII!$K$3</c:f>
              <c:strCache>
                <c:ptCount val="1"/>
                <c:pt idx="0">
                  <c:v>2005-06</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SII!$L$2:$R$2</c15:sqref>
                  </c15:fullRef>
                </c:ext>
              </c:extLst>
              <c:f>(SII!$L$2,SII!$O$2,SII!$Q$2:$R$2)</c:f>
              <c:strCache>
                <c:ptCount val="4"/>
                <c:pt idx="0">
                  <c:v>Any ANC</c:v>
                </c:pt>
                <c:pt idx="1">
                  <c:v>Institutional delivery</c:v>
                </c:pt>
                <c:pt idx="2">
                  <c:v>PNC</c:v>
                </c:pt>
                <c:pt idx="3">
                  <c:v>Fully immunized</c:v>
                </c:pt>
              </c:strCache>
            </c:strRef>
          </c:cat>
          <c:val>
            <c:numRef>
              <c:extLst>
                <c:ext xmlns:c15="http://schemas.microsoft.com/office/drawing/2012/chart" uri="{02D57815-91ED-43cb-92C2-25804820EDAC}">
                  <c15:fullRef>
                    <c15:sqref>SII!$L$3:$R$3</c15:sqref>
                  </c15:fullRef>
                </c:ext>
              </c:extLst>
              <c:f>(SII!$L$3,SII!$O$3,SII!$Q$3:$R$3)</c:f>
              <c:numCache>
                <c:formatCode>General</c:formatCode>
                <c:ptCount val="4"/>
                <c:pt idx="0">
                  <c:v>48.247520000000002</c:v>
                </c:pt>
                <c:pt idx="1">
                  <c:v>28.710530000000002</c:v>
                </c:pt>
                <c:pt idx="2">
                  <c:v>20.112389999999998</c:v>
                </c:pt>
                <c:pt idx="3">
                  <c:v>40.77993</c:v>
                </c:pt>
              </c:numCache>
            </c:numRef>
          </c:val>
          <c:extLst>
            <c:ext xmlns:c16="http://schemas.microsoft.com/office/drawing/2014/chart" uri="{C3380CC4-5D6E-409C-BE32-E72D297353CC}">
              <c16:uniqueId val="{00000000-BA7B-4088-BDBE-23D8E60C2259}"/>
            </c:ext>
          </c:extLst>
        </c:ser>
        <c:ser>
          <c:idx val="2"/>
          <c:order val="2"/>
          <c:tx>
            <c:strRef>
              <c:f>SII!$K$5</c:f>
              <c:strCache>
                <c:ptCount val="1"/>
                <c:pt idx="0">
                  <c:v>2020-21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SII!$L$2:$R$2</c15:sqref>
                  </c15:fullRef>
                </c:ext>
              </c:extLst>
              <c:f>(SII!$L$2,SII!$O$2,SII!$Q$2:$R$2)</c:f>
              <c:strCache>
                <c:ptCount val="4"/>
                <c:pt idx="0">
                  <c:v>Any ANC</c:v>
                </c:pt>
                <c:pt idx="1">
                  <c:v>Institutional delivery</c:v>
                </c:pt>
                <c:pt idx="2">
                  <c:v>PNC</c:v>
                </c:pt>
                <c:pt idx="3">
                  <c:v>Fully immunized</c:v>
                </c:pt>
              </c:strCache>
            </c:strRef>
          </c:cat>
          <c:val>
            <c:numRef>
              <c:extLst>
                <c:ext xmlns:c15="http://schemas.microsoft.com/office/drawing/2012/chart" uri="{02D57815-91ED-43cb-92C2-25804820EDAC}">
                  <c15:fullRef>
                    <c15:sqref>SII!$L$5:$R$5</c15:sqref>
                  </c15:fullRef>
                </c:ext>
              </c:extLst>
              <c:f>(SII!$L$5,SII!$O$5,SII!$Q$5:$R$5)</c:f>
              <c:numCache>
                <c:formatCode>General</c:formatCode>
                <c:ptCount val="4"/>
                <c:pt idx="0">
                  <c:v>9.771230000000001</c:v>
                </c:pt>
                <c:pt idx="1">
                  <c:v>27.477829999999997</c:v>
                </c:pt>
                <c:pt idx="2">
                  <c:v>13.58568</c:v>
                </c:pt>
                <c:pt idx="3">
                  <c:v>14.206340000000001</c:v>
                </c:pt>
              </c:numCache>
            </c:numRef>
          </c:val>
          <c:extLst>
            <c:ext xmlns:c16="http://schemas.microsoft.com/office/drawing/2014/chart" uri="{C3380CC4-5D6E-409C-BE32-E72D297353CC}">
              <c16:uniqueId val="{00000002-BA7B-4088-BDBE-23D8E60C2259}"/>
            </c:ext>
          </c:extLst>
        </c:ser>
        <c:dLbls>
          <c:showLegendKey val="0"/>
          <c:showVal val="0"/>
          <c:showCatName val="0"/>
          <c:showSerName val="0"/>
          <c:showPercent val="0"/>
          <c:showBubbleSize val="0"/>
        </c:dLbls>
        <c:gapWidth val="219"/>
        <c:overlap val="-27"/>
        <c:axId val="642587376"/>
        <c:axId val="642588208"/>
        <c:extLst>
          <c:ext xmlns:c15="http://schemas.microsoft.com/office/drawing/2012/chart" uri="{02D57815-91ED-43cb-92C2-25804820EDAC}">
            <c15:filteredBarSeries>
              <c15:ser>
                <c:idx val="1"/>
                <c:order val="1"/>
                <c:tx>
                  <c:strRef>
                    <c:extLst>
                      <c:ext uri="{02D57815-91ED-43cb-92C2-25804820EDAC}">
                        <c15:formulaRef>
                          <c15:sqref>SII!$K$4</c15:sqref>
                        </c15:formulaRef>
                      </c:ext>
                    </c:extLst>
                    <c:strCache>
                      <c:ptCount val="1"/>
                      <c:pt idx="0">
                        <c:v>2015-16</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SII!$L$2:$R$2</c15:sqref>
                        </c15:fullRef>
                        <c15:formulaRef>
                          <c15:sqref>(SII!$L$2,SII!$O$2,SII!$Q$2:$R$2)</c15:sqref>
                        </c15:formulaRef>
                      </c:ext>
                    </c:extLst>
                    <c:strCache>
                      <c:ptCount val="4"/>
                      <c:pt idx="0">
                        <c:v>Any ANC</c:v>
                      </c:pt>
                      <c:pt idx="1">
                        <c:v>Institutional delivery</c:v>
                      </c:pt>
                      <c:pt idx="2">
                        <c:v>PNC</c:v>
                      </c:pt>
                      <c:pt idx="3">
                        <c:v>Fully immunized</c:v>
                      </c:pt>
                    </c:strCache>
                  </c:strRef>
                </c:cat>
                <c:val>
                  <c:numRef>
                    <c:extLst>
                      <c:ext uri="{02D57815-91ED-43cb-92C2-25804820EDAC}">
                        <c15:fullRef>
                          <c15:sqref>SII!$L$4:$R$4</c15:sqref>
                        </c15:fullRef>
                        <c15:formulaRef>
                          <c15:sqref>(SII!$L$4,SII!$O$4,SII!$Q$4:$R$4)</c15:sqref>
                        </c15:formulaRef>
                      </c:ext>
                    </c:extLst>
                    <c:numCache>
                      <c:formatCode>General</c:formatCode>
                      <c:ptCount val="4"/>
                      <c:pt idx="0">
                        <c:v>38.039299999999997</c:v>
                      </c:pt>
                      <c:pt idx="1">
                        <c:v>39.528469999999999</c:v>
                      </c:pt>
                      <c:pt idx="2">
                        <c:v>26.715499999999999</c:v>
                      </c:pt>
                      <c:pt idx="3">
                        <c:v>29.745549999999998</c:v>
                      </c:pt>
                    </c:numCache>
                  </c:numRef>
                </c:val>
                <c:extLst>
                  <c:ext xmlns:c16="http://schemas.microsoft.com/office/drawing/2014/chart" uri="{C3380CC4-5D6E-409C-BE32-E72D297353CC}">
                    <c16:uniqueId val="{00000001-BA7B-4088-BDBE-23D8E60C2259}"/>
                  </c:ext>
                </c:extLst>
              </c15:ser>
            </c15:filteredBarSeries>
          </c:ext>
        </c:extLst>
      </c:barChart>
      <c:catAx>
        <c:axId val="64258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588208"/>
        <c:crosses val="autoZero"/>
        <c:auto val="1"/>
        <c:lblAlgn val="ctr"/>
        <c:lblOffset val="100"/>
        <c:noMultiLvlLbl val="0"/>
      </c:catAx>
      <c:valAx>
        <c:axId val="642588208"/>
        <c:scaling>
          <c:orientation val="minMax"/>
          <c:max val="50"/>
        </c:scaling>
        <c:delete val="1"/>
        <c:axPos val="l"/>
        <c:numFmt formatCode="General" sourceLinked="1"/>
        <c:majorTickMark val="none"/>
        <c:minorTickMark val="none"/>
        <c:tickLblPos val="nextTo"/>
        <c:crossAx val="64258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C0"/>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aseline="0"/>
              <a:t>Slope index of inequality (%) by household wealth</a:t>
            </a:r>
            <a:endParaRPr lang="en-US"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SII!$K$29</c:f>
              <c:strCache>
                <c:ptCount val="1"/>
                <c:pt idx="0">
                  <c:v>2005-06</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SII!$L$28:$R$28</c15:sqref>
                  </c15:fullRef>
                </c:ext>
              </c:extLst>
              <c:f>(SII!$L$28,SII!$O$28,SII!$Q$28:$R$28)</c:f>
              <c:strCache>
                <c:ptCount val="4"/>
                <c:pt idx="0">
                  <c:v>Any ANC</c:v>
                </c:pt>
                <c:pt idx="1">
                  <c:v>Institutional delivery</c:v>
                </c:pt>
                <c:pt idx="2">
                  <c:v>PNC</c:v>
                </c:pt>
                <c:pt idx="3">
                  <c:v>Fully immunized</c:v>
                </c:pt>
              </c:strCache>
            </c:strRef>
          </c:cat>
          <c:val>
            <c:numRef>
              <c:extLst>
                <c:ext xmlns:c15="http://schemas.microsoft.com/office/drawing/2012/chart" uri="{02D57815-91ED-43cb-92C2-25804820EDAC}">
                  <c15:fullRef>
                    <c15:sqref>SII!$L$29:$R$29</c15:sqref>
                  </c15:fullRef>
                </c:ext>
              </c:extLst>
              <c:f>(SII!$L$29,SII!$O$29,SII!$Q$29:$R$29)</c:f>
              <c:numCache>
                <c:formatCode>General</c:formatCode>
                <c:ptCount val="4"/>
                <c:pt idx="0">
                  <c:v>36.939920000000001</c:v>
                </c:pt>
                <c:pt idx="1">
                  <c:v>27.003490000000003</c:v>
                </c:pt>
                <c:pt idx="2">
                  <c:v>17.625789999999999</c:v>
                </c:pt>
                <c:pt idx="3">
                  <c:v>24.55311</c:v>
                </c:pt>
              </c:numCache>
            </c:numRef>
          </c:val>
          <c:extLst>
            <c:ext xmlns:c16="http://schemas.microsoft.com/office/drawing/2014/chart" uri="{C3380CC4-5D6E-409C-BE32-E72D297353CC}">
              <c16:uniqueId val="{00000000-931A-4193-AB9C-7CA443D88214}"/>
            </c:ext>
          </c:extLst>
        </c:ser>
        <c:ser>
          <c:idx val="2"/>
          <c:order val="2"/>
          <c:tx>
            <c:strRef>
              <c:f>SII!$K$31</c:f>
              <c:strCache>
                <c:ptCount val="1"/>
                <c:pt idx="0">
                  <c:v>2020-21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SII!$L$28:$R$28</c15:sqref>
                  </c15:fullRef>
                </c:ext>
              </c:extLst>
              <c:f>(SII!$L$28,SII!$O$28,SII!$Q$28:$R$28)</c:f>
              <c:strCache>
                <c:ptCount val="4"/>
                <c:pt idx="0">
                  <c:v>Any ANC</c:v>
                </c:pt>
                <c:pt idx="1">
                  <c:v>Institutional delivery</c:v>
                </c:pt>
                <c:pt idx="2">
                  <c:v>PNC</c:v>
                </c:pt>
                <c:pt idx="3">
                  <c:v>Fully immunized</c:v>
                </c:pt>
              </c:strCache>
            </c:strRef>
          </c:cat>
          <c:val>
            <c:numRef>
              <c:extLst>
                <c:ext xmlns:c15="http://schemas.microsoft.com/office/drawing/2012/chart" uri="{02D57815-91ED-43cb-92C2-25804820EDAC}">
                  <c15:fullRef>
                    <c15:sqref>SII!$L$31:$R$31</c15:sqref>
                  </c15:fullRef>
                </c:ext>
              </c:extLst>
              <c:f>(SII!$L$31,SII!$O$31,SII!$Q$31:$R$31)</c:f>
              <c:numCache>
                <c:formatCode>General</c:formatCode>
                <c:ptCount val="4"/>
                <c:pt idx="0">
                  <c:v>9.8597699999999993</c:v>
                </c:pt>
                <c:pt idx="1">
                  <c:v>20.109210000000001</c:v>
                </c:pt>
                <c:pt idx="2">
                  <c:v>16.12189</c:v>
                </c:pt>
                <c:pt idx="3">
                  <c:v>16.008669999999999</c:v>
                </c:pt>
              </c:numCache>
            </c:numRef>
          </c:val>
          <c:extLst>
            <c:ext xmlns:c16="http://schemas.microsoft.com/office/drawing/2014/chart" uri="{C3380CC4-5D6E-409C-BE32-E72D297353CC}">
              <c16:uniqueId val="{00000002-931A-4193-AB9C-7CA443D88214}"/>
            </c:ext>
          </c:extLst>
        </c:ser>
        <c:dLbls>
          <c:showLegendKey val="0"/>
          <c:showVal val="0"/>
          <c:showCatName val="0"/>
          <c:showSerName val="0"/>
          <c:showPercent val="0"/>
          <c:showBubbleSize val="0"/>
        </c:dLbls>
        <c:gapWidth val="219"/>
        <c:overlap val="-27"/>
        <c:axId val="642587376"/>
        <c:axId val="642588208"/>
        <c:extLst>
          <c:ext xmlns:c15="http://schemas.microsoft.com/office/drawing/2012/chart" uri="{02D57815-91ED-43cb-92C2-25804820EDAC}">
            <c15:filteredBarSeries>
              <c15:ser>
                <c:idx val="1"/>
                <c:order val="1"/>
                <c:tx>
                  <c:strRef>
                    <c:extLst>
                      <c:ext uri="{02D57815-91ED-43cb-92C2-25804820EDAC}">
                        <c15:formulaRef>
                          <c15:sqref>SII!$K$30</c15:sqref>
                        </c15:formulaRef>
                      </c:ext>
                    </c:extLst>
                    <c:strCache>
                      <c:ptCount val="1"/>
                      <c:pt idx="0">
                        <c:v>2015-16</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SII!$L$28:$R$28</c15:sqref>
                        </c15:fullRef>
                        <c15:formulaRef>
                          <c15:sqref>(SII!$L$28,SII!$O$28,SII!$Q$28:$R$28)</c15:sqref>
                        </c15:formulaRef>
                      </c:ext>
                    </c:extLst>
                    <c:strCache>
                      <c:ptCount val="4"/>
                      <c:pt idx="0">
                        <c:v>Any ANC</c:v>
                      </c:pt>
                      <c:pt idx="1">
                        <c:v>Institutional delivery</c:v>
                      </c:pt>
                      <c:pt idx="2">
                        <c:v>PNC</c:v>
                      </c:pt>
                      <c:pt idx="3">
                        <c:v>Fully immunized</c:v>
                      </c:pt>
                    </c:strCache>
                  </c:strRef>
                </c:cat>
                <c:val>
                  <c:numRef>
                    <c:extLst>
                      <c:ext uri="{02D57815-91ED-43cb-92C2-25804820EDAC}">
                        <c15:fullRef>
                          <c15:sqref>SII!$L$30:$R$30</c15:sqref>
                        </c15:fullRef>
                        <c15:formulaRef>
                          <c15:sqref>(SII!$L$30,SII!$O$30,SII!$Q$30:$R$30)</c15:sqref>
                        </c15:formulaRef>
                      </c:ext>
                    </c:extLst>
                    <c:numCache>
                      <c:formatCode>General</c:formatCode>
                      <c:ptCount val="4"/>
                      <c:pt idx="0">
                        <c:v>41.641869999999997</c:v>
                      </c:pt>
                      <c:pt idx="1">
                        <c:v>31.383680000000002</c:v>
                      </c:pt>
                      <c:pt idx="2">
                        <c:v>34.959820000000001</c:v>
                      </c:pt>
                      <c:pt idx="3">
                        <c:v>27.105410000000003</c:v>
                      </c:pt>
                    </c:numCache>
                  </c:numRef>
                </c:val>
                <c:extLst>
                  <c:ext xmlns:c16="http://schemas.microsoft.com/office/drawing/2014/chart" uri="{C3380CC4-5D6E-409C-BE32-E72D297353CC}">
                    <c16:uniqueId val="{00000001-931A-4193-AB9C-7CA443D88214}"/>
                  </c:ext>
                </c:extLst>
              </c15:ser>
            </c15:filteredBarSeries>
          </c:ext>
        </c:extLst>
      </c:barChart>
      <c:catAx>
        <c:axId val="64258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588208"/>
        <c:crosses val="autoZero"/>
        <c:auto val="1"/>
        <c:lblAlgn val="ctr"/>
        <c:lblOffset val="100"/>
        <c:noMultiLvlLbl val="0"/>
      </c:catAx>
      <c:valAx>
        <c:axId val="642588208"/>
        <c:scaling>
          <c:orientation val="minMax"/>
          <c:max val="50"/>
        </c:scaling>
        <c:delete val="1"/>
        <c:axPos val="l"/>
        <c:numFmt formatCode="General" sourceLinked="1"/>
        <c:majorTickMark val="none"/>
        <c:minorTickMark val="none"/>
        <c:tickLblPos val="nextTo"/>
        <c:crossAx val="64258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C0"/>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'Figure 4'!$A$6</c:f>
              <c:strCache>
                <c:ptCount val="1"/>
                <c:pt idx="0">
                  <c:v>% of villages with 100% contact coverage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4'!$B$4:$P$5</c:f>
              <c:multiLvlStrCache>
                <c:ptCount val="10"/>
                <c:lvl>
                  <c:pt idx="0">
                    <c:v>NFHS 2015-16</c:v>
                  </c:pt>
                  <c:pt idx="1">
                    <c:v>NFHS 2020-21</c:v>
                  </c:pt>
                  <c:pt idx="2">
                    <c:v>NFHS 2015-16</c:v>
                  </c:pt>
                  <c:pt idx="3">
                    <c:v>NFHS 2020-21</c:v>
                  </c:pt>
                  <c:pt idx="4">
                    <c:v>NFHS 2015-16</c:v>
                  </c:pt>
                  <c:pt idx="5">
                    <c:v>NFHS 2020-21</c:v>
                  </c:pt>
                  <c:pt idx="6">
                    <c:v>NFHS 2015-16</c:v>
                  </c:pt>
                  <c:pt idx="7">
                    <c:v>NFHS 2020-21</c:v>
                  </c:pt>
                  <c:pt idx="8">
                    <c:v>NFHS 2015-16</c:v>
                  </c:pt>
                  <c:pt idx="9">
                    <c:v>NFHS 2020-21</c:v>
                  </c:pt>
                </c:lvl>
                <c:lvl/>
              </c:multiLvlStrCache>
            </c:multiLvlStrRef>
          </c:cat>
          <c:val>
            <c:numRef>
              <c:f>'Figure 4'!$B$6:$P$6</c:f>
              <c:numCache>
                <c:formatCode>General</c:formatCode>
                <c:ptCount val="10"/>
                <c:pt idx="0">
                  <c:v>30.86</c:v>
                </c:pt>
                <c:pt idx="1">
                  <c:v>73.569999999999993</c:v>
                </c:pt>
                <c:pt idx="2">
                  <c:v>40.119999999999997</c:v>
                </c:pt>
                <c:pt idx="3">
                  <c:v>80.87</c:v>
                </c:pt>
                <c:pt idx="4">
                  <c:v>53.35</c:v>
                </c:pt>
                <c:pt idx="5">
                  <c:v>82.91</c:v>
                </c:pt>
                <c:pt idx="6">
                  <c:v>41.2</c:v>
                </c:pt>
                <c:pt idx="7">
                  <c:v>78.900000000000006</c:v>
                </c:pt>
                <c:pt idx="8">
                  <c:v>79.8</c:v>
                </c:pt>
                <c:pt idx="9">
                  <c:v>93.9</c:v>
                </c:pt>
              </c:numCache>
            </c:numRef>
          </c:val>
          <c:extLst>
            <c:ext xmlns:c16="http://schemas.microsoft.com/office/drawing/2014/chart" uri="{C3380CC4-5D6E-409C-BE32-E72D297353CC}">
              <c16:uniqueId val="{00000000-5488-41E8-9886-C3C584100EAB}"/>
            </c:ext>
          </c:extLst>
        </c:ser>
        <c:ser>
          <c:idx val="1"/>
          <c:order val="1"/>
          <c:tx>
            <c:strRef>
              <c:f>'Figure 4'!$A$7</c:f>
              <c:strCache>
                <c:ptCount val="1"/>
                <c:pt idx="0">
                  <c:v>% of villages with 0% contact coverage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4'!$B$4:$P$5</c:f>
              <c:multiLvlStrCache>
                <c:ptCount val="10"/>
                <c:lvl>
                  <c:pt idx="0">
                    <c:v>NFHS 2015-16</c:v>
                  </c:pt>
                  <c:pt idx="1">
                    <c:v>NFHS 2020-21</c:v>
                  </c:pt>
                  <c:pt idx="2">
                    <c:v>NFHS 2015-16</c:v>
                  </c:pt>
                  <c:pt idx="3">
                    <c:v>NFHS 2020-21</c:v>
                  </c:pt>
                  <c:pt idx="4">
                    <c:v>NFHS 2015-16</c:v>
                  </c:pt>
                  <c:pt idx="5">
                    <c:v>NFHS 2020-21</c:v>
                  </c:pt>
                  <c:pt idx="6">
                    <c:v>NFHS 2015-16</c:v>
                  </c:pt>
                  <c:pt idx="7">
                    <c:v>NFHS 2020-21</c:v>
                  </c:pt>
                  <c:pt idx="8">
                    <c:v>NFHS 2015-16</c:v>
                  </c:pt>
                  <c:pt idx="9">
                    <c:v>NFHS 2020-21</c:v>
                  </c:pt>
                </c:lvl>
                <c:lvl/>
              </c:multiLvlStrCache>
            </c:multiLvlStrRef>
          </c:cat>
          <c:val>
            <c:numRef>
              <c:f>'Figure 4'!$B$7:$P$7</c:f>
              <c:numCache>
                <c:formatCode>General</c:formatCode>
                <c:ptCount val="10"/>
                <c:pt idx="0">
                  <c:v>0.79</c:v>
                </c:pt>
                <c:pt idx="1">
                  <c:v>0.5</c:v>
                </c:pt>
                <c:pt idx="2">
                  <c:v>10.18</c:v>
                </c:pt>
                <c:pt idx="3">
                  <c:v>2.41</c:v>
                </c:pt>
                <c:pt idx="4">
                  <c:v>3.08</c:v>
                </c:pt>
                <c:pt idx="5">
                  <c:v>0.19</c:v>
                </c:pt>
                <c:pt idx="6">
                  <c:v>9.1</c:v>
                </c:pt>
                <c:pt idx="7">
                  <c:v>1.6</c:v>
                </c:pt>
                <c:pt idx="8">
                  <c:v>4.9000000000000004</c:v>
                </c:pt>
                <c:pt idx="9">
                  <c:v>1.1000000000000001</c:v>
                </c:pt>
              </c:numCache>
            </c:numRef>
          </c:val>
          <c:extLst>
            <c:ext xmlns:c16="http://schemas.microsoft.com/office/drawing/2014/chart" uri="{C3380CC4-5D6E-409C-BE32-E72D297353CC}">
              <c16:uniqueId val="{00000001-5488-41E8-9886-C3C584100EAB}"/>
            </c:ext>
          </c:extLst>
        </c:ser>
        <c:dLbls>
          <c:showLegendKey val="0"/>
          <c:showVal val="0"/>
          <c:showCatName val="0"/>
          <c:showSerName val="0"/>
          <c:showPercent val="0"/>
          <c:showBubbleSize val="0"/>
        </c:dLbls>
        <c:gapWidth val="219"/>
        <c:overlap val="-27"/>
        <c:axId val="856521568"/>
        <c:axId val="856526560"/>
      </c:barChart>
      <c:catAx>
        <c:axId val="85652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26560"/>
        <c:crosses val="autoZero"/>
        <c:auto val="1"/>
        <c:lblAlgn val="ctr"/>
        <c:lblOffset val="100"/>
        <c:noMultiLvlLbl val="0"/>
      </c:catAx>
      <c:valAx>
        <c:axId val="856526560"/>
        <c:scaling>
          <c:orientation val="minMax"/>
        </c:scaling>
        <c:delete val="1"/>
        <c:axPos val="l"/>
        <c:numFmt formatCode="General" sourceLinked="1"/>
        <c:majorTickMark val="none"/>
        <c:minorTickMark val="none"/>
        <c:tickLblPos val="nextTo"/>
        <c:crossAx val="85652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A66AC"/>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4023094" y="0"/>
            <a:ext cx="3077739" cy="471055"/>
          </a:xfrm>
          <a:prstGeom prst="rect">
            <a:avLst/>
          </a:prstGeom>
        </p:spPr>
        <p:txBody>
          <a:bodyPr vert="horz" lIns="92492" tIns="46246" rIns="92492" bIns="46246" rtlCol="0"/>
          <a:lstStyle>
            <a:lvl1pPr algn="r">
              <a:defRPr sz="1200"/>
            </a:lvl1pPr>
          </a:lstStyle>
          <a:p>
            <a:fld id="{5B161DA5-CACB-D74D-A622-D5E1C12D5F14}" type="datetimeFigureOut">
              <a:rPr lang="en-US" smtClean="0"/>
              <a:t>4/7/2023</a:t>
            </a:fld>
            <a:endParaRPr lang="en-US"/>
          </a:p>
        </p:txBody>
      </p:sp>
      <p:sp>
        <p:nvSpPr>
          <p:cNvPr id="4" name="Footer Placeholder 3"/>
          <p:cNvSpPr>
            <a:spLocks noGrp="1"/>
          </p:cNvSpPr>
          <p:nvPr>
            <p:ph type="ftr" sz="quarter" idx="2"/>
          </p:nvPr>
        </p:nvSpPr>
        <p:spPr>
          <a:xfrm>
            <a:off x="1" y="8917423"/>
            <a:ext cx="3077739" cy="47105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3"/>
            <a:ext cx="3077739" cy="471054"/>
          </a:xfrm>
          <a:prstGeom prst="rect">
            <a:avLst/>
          </a:prstGeom>
        </p:spPr>
        <p:txBody>
          <a:bodyPr vert="horz" lIns="92492" tIns="46246" rIns="92492" bIns="46246" rtlCol="0" anchor="b"/>
          <a:lstStyle>
            <a:lvl1pPr algn="r">
              <a:defRPr sz="1200"/>
            </a:lvl1pPr>
          </a:lstStyle>
          <a:p>
            <a:fld id="{4666534E-8FBF-BB4C-9EA1-0BF4F6248F22}" type="slidenum">
              <a:rPr lang="en-US" smtClean="0"/>
              <a:t>‹#›</a:t>
            </a:fld>
            <a:endParaRPr lang="en-US"/>
          </a:p>
        </p:txBody>
      </p:sp>
    </p:spTree>
    <p:extLst>
      <p:ext uri="{BB962C8B-B14F-4D97-AF65-F5344CB8AC3E}">
        <p14:creationId xmlns:p14="http://schemas.microsoft.com/office/powerpoint/2010/main" val="4695222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4023094" y="0"/>
            <a:ext cx="3077739" cy="471055"/>
          </a:xfrm>
          <a:prstGeom prst="rect">
            <a:avLst/>
          </a:prstGeom>
        </p:spPr>
        <p:txBody>
          <a:bodyPr vert="horz" lIns="92492" tIns="46246" rIns="92492" bIns="46246" rtlCol="0"/>
          <a:lstStyle>
            <a:lvl1pPr algn="r">
              <a:defRPr sz="1200"/>
            </a:lvl1pPr>
          </a:lstStyle>
          <a:p>
            <a:fld id="{A70AEE09-FE0E-FC4C-B493-26DAC60D4B62}" type="datetimeFigureOut">
              <a:rPr lang="en-US" smtClean="0"/>
              <a:t>4/7/2023</a:t>
            </a:fld>
            <a:endParaRPr lang="en-US"/>
          </a:p>
        </p:txBody>
      </p:sp>
      <p:sp>
        <p:nvSpPr>
          <p:cNvPr id="4" name="Slide Image Placeholder 3"/>
          <p:cNvSpPr>
            <a:spLocks noGrp="1" noRot="1" noChangeAspect="1"/>
          </p:cNvSpPr>
          <p:nvPr>
            <p:ph type="sldImg" idx="2"/>
          </p:nvPr>
        </p:nvSpPr>
        <p:spPr>
          <a:xfrm>
            <a:off x="733425" y="1173163"/>
            <a:ext cx="5635625" cy="3170237"/>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710248" y="4518205"/>
            <a:ext cx="5681980" cy="3696712"/>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39" cy="471054"/>
          </a:xfrm>
          <a:prstGeom prst="rect">
            <a:avLst/>
          </a:prstGeom>
        </p:spPr>
        <p:txBody>
          <a:bodyPr vert="horz" lIns="92492" tIns="46246" rIns="92492" bIns="46246" rtlCol="0" anchor="b"/>
          <a:lstStyle>
            <a:lvl1pPr algn="r">
              <a:defRPr sz="1200"/>
            </a:lvl1pPr>
          </a:lstStyle>
          <a:p>
            <a:fld id="{AB4BA11B-D86B-E54C-AFE9-3F9E501D884B}" type="slidenum">
              <a:rPr lang="en-US" smtClean="0"/>
              <a:t>‹#›</a:t>
            </a:fld>
            <a:endParaRPr lang="en-US"/>
          </a:p>
        </p:txBody>
      </p:sp>
    </p:spTree>
    <p:extLst>
      <p:ext uri="{BB962C8B-B14F-4D97-AF65-F5344CB8AC3E}">
        <p14:creationId xmlns:p14="http://schemas.microsoft.com/office/powerpoint/2010/main" val="201983321"/>
      </p:ext>
    </p:extLst>
  </p:cSld>
  <p:clrMap bg1="lt1" tx1="dk1" bg2="lt2" tx2="dk2" accent1="accent1" accent2="accent2" accent3="accent3" accent4="accent4" accent5="accent5" accent6="accent6" hlink="hlink" folHlink="folHlink"/>
  <p:hf hdr="0" dt="0"/>
  <p:notesStyle>
    <a:lvl1pPr marL="0" algn="l" defTabSz="914333" rtl="0" eaLnBrk="1" latinLnBrk="0" hangingPunct="1">
      <a:defRPr sz="1200" kern="1200">
        <a:solidFill>
          <a:schemeClr val="tx1"/>
        </a:solidFill>
        <a:latin typeface="+mn-lt"/>
        <a:ea typeface="+mn-ea"/>
        <a:cs typeface="+mn-cs"/>
      </a:defRPr>
    </a:lvl1pPr>
    <a:lvl2pPr marL="457167"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9" algn="l" defTabSz="914333" rtl="0" eaLnBrk="1" latinLnBrk="0" hangingPunct="1">
      <a:defRPr sz="1200" kern="1200">
        <a:solidFill>
          <a:schemeClr val="tx1"/>
        </a:solidFill>
        <a:latin typeface="+mn-lt"/>
        <a:ea typeface="+mn-ea"/>
        <a:cs typeface="+mn-cs"/>
      </a:defRPr>
    </a:lvl4pPr>
    <a:lvl5pPr marL="1828665" algn="l" defTabSz="914333" rtl="0" eaLnBrk="1" latinLnBrk="0" hangingPunct="1">
      <a:defRPr sz="1200" kern="1200">
        <a:solidFill>
          <a:schemeClr val="tx1"/>
        </a:solidFill>
        <a:latin typeface="+mn-lt"/>
        <a:ea typeface="+mn-ea"/>
        <a:cs typeface="+mn-cs"/>
      </a:defRPr>
    </a:lvl5pPr>
    <a:lvl6pPr marL="2285833" algn="l" defTabSz="914333" rtl="0" eaLnBrk="1" latinLnBrk="0" hangingPunct="1">
      <a:defRPr sz="1200" kern="1200">
        <a:solidFill>
          <a:schemeClr val="tx1"/>
        </a:solidFill>
        <a:latin typeface="+mn-lt"/>
        <a:ea typeface="+mn-ea"/>
        <a:cs typeface="+mn-cs"/>
      </a:defRPr>
    </a:lvl6pPr>
    <a:lvl7pPr marL="2742999" algn="l" defTabSz="914333" rtl="0" eaLnBrk="1" latinLnBrk="0" hangingPunct="1">
      <a:defRPr sz="1200" kern="1200">
        <a:solidFill>
          <a:schemeClr val="tx1"/>
        </a:solidFill>
        <a:latin typeface="+mn-lt"/>
        <a:ea typeface="+mn-ea"/>
        <a:cs typeface="+mn-cs"/>
      </a:defRPr>
    </a:lvl7pPr>
    <a:lvl8pPr marL="3200165" algn="l" defTabSz="914333" rtl="0" eaLnBrk="1" latinLnBrk="0" hangingPunct="1">
      <a:defRPr sz="1200" kern="1200">
        <a:solidFill>
          <a:schemeClr val="tx1"/>
        </a:solidFill>
        <a:latin typeface="+mn-lt"/>
        <a:ea typeface="+mn-ea"/>
        <a:cs typeface="+mn-cs"/>
      </a:defRPr>
    </a:lvl8pPr>
    <a:lvl9pPr marL="3657332" algn="l" defTabSz="91433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C6498FFB-716C-4F53-A0FD-ED51AC85B4DC}" type="datetimeFigureOut">
              <a:rPr lang="en-US" smtClean="0"/>
              <a:t>4/7/2023</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C6B9186-3D87-479D-BDAC-40D2F73FEB89}" type="slidenum">
              <a:rPr lang="en-US" smtClean="0"/>
              <a:t>‹#›</a:t>
            </a:fld>
            <a:endParaRPr lang="en-US"/>
          </a:p>
        </p:txBody>
      </p:sp>
      <p:cxnSp>
        <p:nvCxnSpPr>
          <p:cNvPr id="8" name="Straight Connector 7"/>
          <p:cNvCxnSpPr/>
          <p:nvPr/>
        </p:nvCxnSpPr>
        <p:spPr>
          <a:xfrm>
            <a:off x="1981199" y="34290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3081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98FFB-716C-4F53-A0FD-ED51AC85B4DC}"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186-3D87-479D-BDAC-40D2F73FEB89}" type="slidenum">
              <a:rPr lang="en-US" smtClean="0"/>
              <a:t>‹#›</a:t>
            </a:fld>
            <a:endParaRPr lang="en-US"/>
          </a:p>
        </p:txBody>
      </p:sp>
    </p:spTree>
    <p:extLst>
      <p:ext uri="{BB962C8B-B14F-4D97-AF65-F5344CB8AC3E}">
        <p14:creationId xmlns:p14="http://schemas.microsoft.com/office/powerpoint/2010/main" val="17245990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98FFB-716C-4F53-A0FD-ED51AC85B4DC}"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186-3D87-479D-BDAC-40D2F73FEB89}" type="slidenum">
              <a:rPr lang="en-US" smtClean="0"/>
              <a:t>‹#›</a:t>
            </a:fld>
            <a:endParaRPr lang="en-US"/>
          </a:p>
        </p:txBody>
      </p:sp>
    </p:spTree>
    <p:extLst>
      <p:ext uri="{BB962C8B-B14F-4D97-AF65-F5344CB8AC3E}">
        <p14:creationId xmlns:p14="http://schemas.microsoft.com/office/powerpoint/2010/main" val="135474024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1143000" y="2057400"/>
            <a:ext cx="9872871" cy="4038600"/>
          </a:xfrm>
        </p:spPr>
        <p:txBody>
          <a:bodyPr/>
          <a:lstStyle>
            <a:lvl1pPr marL="388620" indent="-342900">
              <a:spcBef>
                <a:spcPts val="300"/>
              </a:spcBef>
              <a:spcAft>
                <a:spcPts val="600"/>
              </a:spcAft>
              <a:buClr>
                <a:schemeClr val="accent1">
                  <a:lumMod val="50000"/>
                </a:schemeClr>
              </a:buClr>
              <a:buFont typeface="Wingdings" panose="05000000000000000000" pitchFamily="2" charset="2"/>
              <a:buChar char="§"/>
              <a:defRPr>
                <a:solidFill>
                  <a:schemeClr val="accent1">
                    <a:lumMod val="50000"/>
                  </a:schemeClr>
                </a:solidFill>
              </a:defRPr>
            </a:lvl1pPr>
            <a:lvl2pPr>
              <a:spcBef>
                <a:spcPts val="300"/>
              </a:spcBef>
              <a:spcAft>
                <a:spcPts val="600"/>
              </a:spcAft>
              <a:buClr>
                <a:schemeClr val="accent1">
                  <a:lumMod val="75000"/>
                </a:schemeClr>
              </a:buClr>
              <a:defRPr>
                <a:solidFill>
                  <a:schemeClr val="accent1">
                    <a:lumMod val="75000"/>
                  </a:schemeClr>
                </a:solidFill>
              </a:defRPr>
            </a:lvl2pPr>
            <a:lvl3pPr>
              <a:spcBef>
                <a:spcPts val="300"/>
              </a:spcBef>
              <a:spcAft>
                <a:spcPts val="600"/>
              </a:spcAft>
              <a:defRPr>
                <a:solidFill>
                  <a:schemeClr val="accent1">
                    <a:lumMod val="75000"/>
                  </a:schemeClr>
                </a:solidFill>
              </a:defRPr>
            </a:lvl3pPr>
            <a:lvl4pPr>
              <a:spcBef>
                <a:spcPts val="300"/>
              </a:spcBef>
              <a:spcAft>
                <a:spcPts val="600"/>
              </a:spcAft>
              <a:defRPr>
                <a:solidFill>
                  <a:schemeClr val="accent1">
                    <a:lumMod val="75000"/>
                  </a:schemeClr>
                </a:solidFill>
              </a:defRPr>
            </a:lvl4pPr>
            <a:lvl5pPr>
              <a:spcBef>
                <a:spcPts val="300"/>
              </a:spcBef>
              <a:spcAft>
                <a:spcPts val="600"/>
              </a:spcAft>
              <a:defRPr>
                <a:solidFill>
                  <a:schemeClr val="accent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498FFB-716C-4F53-A0FD-ED51AC85B4DC}"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186-3D87-479D-BDAC-40D2F73FEB89}" type="slidenum">
              <a:rPr lang="en-US" smtClean="0"/>
              <a:t>‹#›</a:t>
            </a:fld>
            <a:endParaRPr lang="en-US"/>
          </a:p>
        </p:txBody>
      </p:sp>
    </p:spTree>
    <p:extLst>
      <p:ext uri="{BB962C8B-B14F-4D97-AF65-F5344CB8AC3E}">
        <p14:creationId xmlns:p14="http://schemas.microsoft.com/office/powerpoint/2010/main" val="7022844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2996" y="1173575"/>
            <a:ext cx="9930388" cy="2926080"/>
          </a:xfrm>
        </p:spPr>
        <p:txBody>
          <a:bodyPr anchor="b">
            <a:noAutofit/>
          </a:bodyPr>
          <a:lstStyle>
            <a:lvl1pPr marL="0" algn="ctr" defTabSz="914400" rtl="0" eaLnBrk="1" latinLnBrk="0" hangingPunct="1">
              <a:lnSpc>
                <a:spcPct val="85000"/>
              </a:lnSpc>
              <a:spcBef>
                <a:spcPct val="0"/>
              </a:spcBef>
              <a:buNone/>
              <a:defRPr kumimoji="0" lang="en-US" sz="5400" b="0" i="0" u="none" strike="noStrike" kern="1200" cap="none" spc="0" normalizeH="0" baseline="0" dirty="0">
                <a:ln w="0"/>
                <a:solidFill>
                  <a:schemeClr val="accent1">
                    <a:lumMod val="75000"/>
                  </a:schemeClr>
                </a:solidFill>
                <a:effectLst>
                  <a:outerShdw blurRad="38100" dist="25400" dir="5400000" algn="ctr" rotWithShape="0">
                    <a:srgbClr val="6E747A">
                      <a:alpha val="43000"/>
                    </a:srgbClr>
                  </a:outerShdw>
                </a:effectLst>
                <a:uLnTx/>
                <a:uFillTx/>
                <a:latin typeface="Corbel" pitchFamily="34" charset="0"/>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98FFB-716C-4F53-A0FD-ED51AC85B4DC}"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186-3D87-479D-BDAC-40D2F73FEB8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62181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solidFill>
                  <a:sysClr val="windowText" lastClr="000000"/>
                </a:solidFill>
              </a:defRPr>
            </a:lvl1p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marL="228600" indent="-182880">
              <a:buFont typeface="Wingdings" panose="05000000000000000000" pitchFamily="2" charset="2"/>
              <a:buChar char="§"/>
              <a:defRPr sz="2200">
                <a:solidFill>
                  <a:schemeClr val="accent2">
                    <a:lumMod val="50000"/>
                  </a:schemeClr>
                </a:solidFill>
              </a:defRPr>
            </a:lvl1pPr>
            <a:lvl2pPr marL="457200" indent="-182880">
              <a:buFont typeface="Wingdings" panose="05000000000000000000" pitchFamily="2" charset="2"/>
              <a:buChar char="§"/>
              <a:defRPr sz="2000"/>
            </a:lvl2pPr>
            <a:lvl3pPr marL="731520" indent="-182880">
              <a:buFont typeface="Wingdings" panose="05000000000000000000" pitchFamily="2" charset="2"/>
              <a:buChar char="§"/>
              <a:defRPr sz="1800"/>
            </a:lvl3pPr>
            <a:lvl4pPr marL="1005840" indent="-182880">
              <a:buFont typeface="Wingdings" panose="05000000000000000000" pitchFamily="2" charset="2"/>
              <a:buChar char="§"/>
              <a:defRPr sz="1600"/>
            </a:lvl4pPr>
            <a:lvl5pPr marL="1280160" indent="-182880">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498FFB-716C-4F53-A0FD-ED51AC85B4DC}"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9186-3D87-479D-BDAC-40D2F73FEB89}" type="slidenum">
              <a:rPr lang="en-US" smtClean="0"/>
              <a:t>‹#›</a:t>
            </a:fld>
            <a:endParaRPr lang="en-US"/>
          </a:p>
        </p:txBody>
      </p:sp>
    </p:spTree>
    <p:extLst>
      <p:ext uri="{BB962C8B-B14F-4D97-AF65-F5344CB8AC3E}">
        <p14:creationId xmlns:p14="http://schemas.microsoft.com/office/powerpoint/2010/main" val="213152892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498FFB-716C-4F53-A0FD-ED51AC85B4DC}" type="datetimeFigureOut">
              <a:rPr lang="en-US" smtClean="0"/>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B9186-3D87-479D-BDAC-40D2F73FEB89}" type="slidenum">
              <a:rPr lang="en-US" smtClean="0"/>
              <a:t>‹#›</a:t>
            </a:fld>
            <a:endParaRPr lang="en-US"/>
          </a:p>
        </p:txBody>
      </p:sp>
    </p:spTree>
    <p:extLst>
      <p:ext uri="{BB962C8B-B14F-4D97-AF65-F5344CB8AC3E}">
        <p14:creationId xmlns:p14="http://schemas.microsoft.com/office/powerpoint/2010/main" val="53742453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498FFB-716C-4F53-A0FD-ED51AC85B4DC}"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B9186-3D87-479D-BDAC-40D2F73FEB89}" type="slidenum">
              <a:rPr lang="en-US" smtClean="0"/>
              <a:t>‹#›</a:t>
            </a:fld>
            <a:endParaRPr lang="en-US"/>
          </a:p>
        </p:txBody>
      </p:sp>
    </p:spTree>
    <p:extLst>
      <p:ext uri="{BB962C8B-B14F-4D97-AF65-F5344CB8AC3E}">
        <p14:creationId xmlns:p14="http://schemas.microsoft.com/office/powerpoint/2010/main" val="38965742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98FFB-716C-4F53-A0FD-ED51AC85B4DC}" type="datetimeFigureOut">
              <a:rPr lang="en-US" smtClean="0"/>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B9186-3D87-479D-BDAC-40D2F73FEB89}" type="slidenum">
              <a:rPr lang="en-US" smtClean="0"/>
              <a:t>‹#›</a:t>
            </a:fld>
            <a:endParaRPr lang="en-US"/>
          </a:p>
        </p:txBody>
      </p:sp>
    </p:spTree>
    <p:extLst>
      <p:ext uri="{BB962C8B-B14F-4D97-AF65-F5344CB8AC3E}">
        <p14:creationId xmlns:p14="http://schemas.microsoft.com/office/powerpoint/2010/main" val="179741938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498FFB-716C-4F53-A0FD-ED51AC85B4DC}"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9186-3D87-479D-BDAC-40D2F73FEB89}" type="slidenum">
              <a:rPr lang="en-US" smtClean="0"/>
              <a:t>‹#›</a:t>
            </a:fld>
            <a:endParaRPr lang="en-US"/>
          </a:p>
        </p:txBody>
      </p:sp>
    </p:spTree>
    <p:extLst>
      <p:ext uri="{BB962C8B-B14F-4D97-AF65-F5344CB8AC3E}">
        <p14:creationId xmlns:p14="http://schemas.microsoft.com/office/powerpoint/2010/main" val="208376143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498FFB-716C-4F53-A0FD-ED51AC85B4DC}"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9186-3D87-479D-BDAC-40D2F73FEB89}" type="slidenum">
              <a:rPr lang="en-US" smtClean="0"/>
              <a:t>‹#›</a:t>
            </a:fld>
            <a:endParaRPr lang="en-US"/>
          </a:p>
        </p:txBody>
      </p:sp>
    </p:spTree>
    <p:extLst>
      <p:ext uri="{BB962C8B-B14F-4D97-AF65-F5344CB8AC3E}">
        <p14:creationId xmlns:p14="http://schemas.microsoft.com/office/powerpoint/2010/main" val="21539836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2">
                <a:lumMod val="20000"/>
                <a:lumOff val="80000"/>
              </a:schemeClr>
            </a:gs>
            <a:gs pos="87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6498FFB-716C-4F53-A0FD-ED51AC85B4DC}" type="datetimeFigureOut">
              <a:rPr lang="en-US" smtClean="0"/>
              <a:t>4/7/2023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C6B9186-3D87-479D-BDAC-40D2F73FEB89}" type="slidenum">
              <a:rPr lang="en-US" smtClean="0"/>
              <a:t>‹#›</a:t>
            </a:fld>
            <a:endParaRPr lang="en-US"/>
          </a:p>
        </p:txBody>
      </p:sp>
    </p:spTree>
    <p:extLst>
      <p:ext uri="{BB962C8B-B14F-4D97-AF65-F5344CB8AC3E}">
        <p14:creationId xmlns:p14="http://schemas.microsoft.com/office/powerpoint/2010/main" val="4255971467"/>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ransition spd="slow">
    <p:wipe/>
  </p:transition>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DDEF-F61F-410F-9A2A-796B797B585F}"/>
              </a:ext>
            </a:extLst>
          </p:cNvPr>
          <p:cNvSpPr>
            <a:spLocks noGrp="1"/>
          </p:cNvSpPr>
          <p:nvPr>
            <p:ph type="ctrTitle"/>
          </p:nvPr>
        </p:nvSpPr>
        <p:spPr>
          <a:xfrm>
            <a:off x="1982336" y="2117104"/>
            <a:ext cx="9687183" cy="2419384"/>
          </a:xfrm>
        </p:spPr>
        <p:txBody>
          <a:bodyPr>
            <a:noAutofit/>
          </a:bodyPr>
          <a:lstStyle/>
          <a:p>
            <a:pPr algn="l">
              <a:spcAft>
                <a:spcPts val="1200"/>
              </a:spcAft>
            </a:pPr>
            <a:r>
              <a:rPr lang="en-GB" sz="4000" b="1" cap="none" dirty="0">
                <a:solidFill>
                  <a:srgbClr val="990000"/>
                </a:solidFill>
                <a:effectLst/>
              </a:rPr>
              <a:t>Geographic and socioeconomic inequalities in the coverage for selected MNCH services in rural Uttar Pradesh, </a:t>
            </a:r>
            <a:r>
              <a:rPr lang="en-GB" sz="4000" cap="none" dirty="0">
                <a:solidFill>
                  <a:srgbClr val="990000"/>
                </a:solidFill>
                <a:effectLst/>
              </a:rPr>
              <a:t>India</a:t>
            </a:r>
            <a:br>
              <a:rPr lang="en-GB" sz="4000" b="1" cap="none" dirty="0">
                <a:solidFill>
                  <a:srgbClr val="990000"/>
                </a:solidFill>
                <a:effectLst/>
              </a:rPr>
            </a:br>
            <a:br>
              <a:rPr lang="en-GB" sz="4000" b="1" cap="none" dirty="0">
                <a:solidFill>
                  <a:srgbClr val="990000"/>
                </a:solidFill>
                <a:effectLst/>
              </a:rPr>
            </a:br>
            <a:endParaRPr lang="en-US" sz="4000" b="1" dirty="0">
              <a:solidFill>
                <a:srgbClr val="990000"/>
              </a:solidFill>
              <a:effectLst/>
            </a:endParaRPr>
          </a:p>
        </p:txBody>
      </p:sp>
      <p:sp>
        <p:nvSpPr>
          <p:cNvPr id="3" name="Subtitle 2">
            <a:extLst>
              <a:ext uri="{FF2B5EF4-FFF2-40B4-BE49-F238E27FC236}">
                <a16:creationId xmlns:a16="http://schemas.microsoft.com/office/drawing/2014/main" id="{17DB6157-27B5-4412-993D-33052DA0316B}"/>
              </a:ext>
            </a:extLst>
          </p:cNvPr>
          <p:cNvSpPr>
            <a:spLocks noGrp="1"/>
          </p:cNvSpPr>
          <p:nvPr>
            <p:ph type="subTitle" idx="1"/>
          </p:nvPr>
        </p:nvSpPr>
        <p:spPr>
          <a:xfrm>
            <a:off x="1982336" y="4128115"/>
            <a:ext cx="9479919" cy="1757780"/>
          </a:xfrm>
        </p:spPr>
        <p:txBody>
          <a:bodyPr>
            <a:normAutofit fontScale="70000" lnSpcReduction="20000"/>
          </a:bodyPr>
          <a:lstStyle/>
          <a:p>
            <a:pPr algn="l">
              <a:lnSpc>
                <a:spcPct val="120000"/>
              </a:lnSpc>
              <a:spcBef>
                <a:spcPts val="0"/>
              </a:spcBef>
            </a:pPr>
            <a:r>
              <a:rPr lang="en-GB" b="1" dirty="0">
                <a:solidFill>
                  <a:schemeClr val="tx2"/>
                </a:solidFill>
              </a:rPr>
              <a:t>B.M. Ramesh, PhD</a:t>
            </a:r>
          </a:p>
          <a:p>
            <a:pPr algn="l">
              <a:lnSpc>
                <a:spcPct val="120000"/>
              </a:lnSpc>
              <a:spcBef>
                <a:spcPts val="0"/>
              </a:spcBef>
            </a:pPr>
            <a:r>
              <a:rPr lang="en-GB" b="1" dirty="0">
                <a:solidFill>
                  <a:schemeClr val="tx2"/>
                </a:solidFill>
              </a:rPr>
              <a:t>Assistant Professor, Department of Community Health Sciences</a:t>
            </a:r>
          </a:p>
          <a:p>
            <a:pPr algn="l">
              <a:lnSpc>
                <a:spcPct val="120000"/>
              </a:lnSpc>
              <a:spcBef>
                <a:spcPts val="0"/>
              </a:spcBef>
            </a:pPr>
            <a:r>
              <a:rPr lang="en-GB" b="1" dirty="0">
                <a:solidFill>
                  <a:schemeClr val="tx2"/>
                </a:solidFill>
              </a:rPr>
              <a:t>Assistant Director, Research and Knowledge Translation, Institute of Global Public Health</a:t>
            </a:r>
          </a:p>
          <a:p>
            <a:pPr algn="l">
              <a:lnSpc>
                <a:spcPct val="120000"/>
              </a:lnSpc>
              <a:spcBef>
                <a:spcPts val="0"/>
              </a:spcBef>
            </a:pPr>
            <a:r>
              <a:rPr lang="en-GB" b="1" dirty="0">
                <a:solidFill>
                  <a:schemeClr val="tx2"/>
                </a:solidFill>
              </a:rPr>
              <a:t>Rady Faculty of Health Sciences, University of Manitoba</a:t>
            </a:r>
          </a:p>
          <a:p>
            <a:pPr algn="l">
              <a:lnSpc>
                <a:spcPct val="120000"/>
              </a:lnSpc>
              <a:spcBef>
                <a:spcPts val="0"/>
              </a:spcBef>
            </a:pPr>
            <a:r>
              <a:rPr lang="en-GB" b="1" dirty="0">
                <a:solidFill>
                  <a:schemeClr val="tx2"/>
                </a:solidFill>
              </a:rPr>
              <a:t>Winnipeg, Canada</a:t>
            </a:r>
          </a:p>
          <a:p>
            <a:pPr algn="l">
              <a:lnSpc>
                <a:spcPct val="120000"/>
              </a:lnSpc>
              <a:spcBef>
                <a:spcPts val="0"/>
              </a:spcBef>
            </a:pPr>
            <a:endParaRPr lang="en-GB" b="1" dirty="0">
              <a:solidFill>
                <a:schemeClr val="tx2"/>
              </a:solidFill>
            </a:endParaRPr>
          </a:p>
          <a:p>
            <a:pPr algn="l">
              <a:lnSpc>
                <a:spcPct val="120000"/>
              </a:lnSpc>
              <a:spcBef>
                <a:spcPts val="0"/>
              </a:spcBef>
            </a:pPr>
            <a:r>
              <a:rPr lang="en-GB" b="1" dirty="0">
                <a:solidFill>
                  <a:schemeClr val="tx2"/>
                </a:solidFill>
              </a:rPr>
              <a:t>April 7/8, 2023</a:t>
            </a:r>
          </a:p>
          <a:p>
            <a:pPr algn="l">
              <a:spcBef>
                <a:spcPts val="0"/>
              </a:spcBef>
            </a:pPr>
            <a:endParaRPr lang="en-US" dirty="0"/>
          </a:p>
        </p:txBody>
      </p:sp>
    </p:spTree>
    <p:extLst>
      <p:ext uri="{BB962C8B-B14F-4D97-AF65-F5344CB8AC3E}">
        <p14:creationId xmlns:p14="http://schemas.microsoft.com/office/powerpoint/2010/main" val="291224464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919E-4728-6028-D76D-446CF66FBC75}"/>
              </a:ext>
            </a:extLst>
          </p:cNvPr>
          <p:cNvSpPr>
            <a:spLocks noGrp="1"/>
          </p:cNvSpPr>
          <p:nvPr>
            <p:ph type="title"/>
          </p:nvPr>
        </p:nvSpPr>
        <p:spPr>
          <a:xfrm>
            <a:off x="1173480" y="302952"/>
            <a:ext cx="9875520" cy="1356360"/>
          </a:xfrm>
        </p:spPr>
        <p:txBody>
          <a:bodyPr/>
          <a:lstStyle/>
          <a:p>
            <a:r>
              <a:rPr lang="en-US"/>
              <a:t>Trends in coverage by source</a:t>
            </a:r>
            <a:endParaRPr lang="en-US" dirty="0"/>
          </a:p>
        </p:txBody>
      </p:sp>
      <p:graphicFrame>
        <p:nvGraphicFramePr>
          <p:cNvPr id="16" name="Chart 15">
            <a:extLst>
              <a:ext uri="{FF2B5EF4-FFF2-40B4-BE49-F238E27FC236}">
                <a16:creationId xmlns:a16="http://schemas.microsoft.com/office/drawing/2014/main" id="{D13A65AC-5C30-FBB7-94EA-8F2A75D993A2}"/>
              </a:ext>
            </a:extLst>
          </p:cNvPr>
          <p:cNvGraphicFramePr>
            <a:graphicFrameLocks/>
          </p:cNvGraphicFramePr>
          <p:nvPr/>
        </p:nvGraphicFramePr>
        <p:xfrm>
          <a:off x="1173480" y="3352783"/>
          <a:ext cx="4572000" cy="3189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AA14FEF8-B290-1664-ABA2-F93AD879A4C8}"/>
              </a:ext>
            </a:extLst>
          </p:cNvPr>
          <p:cNvGraphicFramePr>
            <a:graphicFrameLocks/>
          </p:cNvGraphicFramePr>
          <p:nvPr/>
        </p:nvGraphicFramePr>
        <p:xfrm>
          <a:off x="5745480" y="1547112"/>
          <a:ext cx="2686003" cy="2559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27A98A2F-E566-4E2A-B740-32162EF25649}"/>
              </a:ext>
            </a:extLst>
          </p:cNvPr>
          <p:cNvGraphicFramePr>
            <a:graphicFrameLocks/>
          </p:cNvGraphicFramePr>
          <p:nvPr/>
        </p:nvGraphicFramePr>
        <p:xfrm>
          <a:off x="8434528" y="1558387"/>
          <a:ext cx="2614472" cy="2547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3DB6AAB3-E706-4C60-A485-15E1DB0ADFAE}"/>
              </a:ext>
            </a:extLst>
          </p:cNvPr>
          <p:cNvGraphicFramePr>
            <a:graphicFrameLocks/>
          </p:cNvGraphicFramePr>
          <p:nvPr/>
        </p:nvGraphicFramePr>
        <p:xfrm>
          <a:off x="5745480" y="4117552"/>
          <a:ext cx="2686003" cy="2437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7D0D26C2-4C6C-4710-8D61-17C69072F869}"/>
              </a:ext>
            </a:extLst>
          </p:cNvPr>
          <p:cNvGraphicFramePr>
            <a:graphicFrameLocks/>
          </p:cNvGraphicFramePr>
          <p:nvPr/>
        </p:nvGraphicFramePr>
        <p:xfrm>
          <a:off x="8431483" y="4117550"/>
          <a:ext cx="2614472" cy="243749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BBEA1788-4867-719B-58ED-A42080E018A7}"/>
              </a:ext>
            </a:extLst>
          </p:cNvPr>
          <p:cNvSpPr txBox="1"/>
          <p:nvPr/>
        </p:nvSpPr>
        <p:spPr>
          <a:xfrm>
            <a:off x="1173480" y="1502767"/>
            <a:ext cx="4599435" cy="1695721"/>
          </a:xfrm>
          <a:prstGeom prst="rect">
            <a:avLst/>
          </a:prstGeom>
          <a:noFill/>
        </p:spPr>
        <p:txBody>
          <a:bodyPr wrap="square">
            <a:spAutoFit/>
          </a:bodyPr>
          <a:lstStyle/>
          <a:p>
            <a:pPr marR="0" lvl="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unga" panose="020B0502040204020203" pitchFamily="34" charset="0"/>
              </a:rPr>
              <a:t>Predominant source of service varies by service type. Any </a:t>
            </a:r>
            <a:r>
              <a:rPr lang="en-US" sz="1400" u="sng" dirty="0">
                <a:effectLst/>
                <a:latin typeface="Calibri" panose="020F0502020204030204" pitchFamily="34" charset="0"/>
                <a:ea typeface="Calibri" panose="020F0502020204030204" pitchFamily="34" charset="0"/>
                <a:cs typeface="Tunga" panose="020B0502040204020203" pitchFamily="34" charset="0"/>
              </a:rPr>
              <a:t>ANC and vaccinations </a:t>
            </a:r>
            <a:r>
              <a:rPr lang="en-US" sz="1400" dirty="0">
                <a:effectLst/>
                <a:latin typeface="Calibri" panose="020F0502020204030204" pitchFamily="34" charset="0"/>
                <a:ea typeface="Calibri" panose="020F0502020204030204" pitchFamily="34" charset="0"/>
                <a:cs typeface="Tunga" panose="020B0502040204020203" pitchFamily="34" charset="0"/>
              </a:rPr>
              <a:t>are largely received in the </a:t>
            </a:r>
            <a:r>
              <a:rPr lang="en-US" sz="1400" b="1" dirty="0">
                <a:effectLst/>
                <a:latin typeface="Calibri" panose="020F0502020204030204" pitchFamily="34" charset="0"/>
                <a:ea typeface="Calibri" panose="020F0502020204030204" pitchFamily="34" charset="0"/>
                <a:cs typeface="Tunga" panose="020B0502040204020203" pitchFamily="34" charset="0"/>
              </a:rPr>
              <a:t>village/VHND</a:t>
            </a:r>
            <a:r>
              <a:rPr lang="en-US" sz="1400" dirty="0">
                <a:effectLst/>
                <a:latin typeface="Calibri" panose="020F0502020204030204" pitchFamily="34" charset="0"/>
                <a:ea typeface="Calibri" panose="020F0502020204030204" pitchFamily="34" charset="0"/>
                <a:cs typeface="Tunga" panose="020B0502040204020203" pitchFamily="34" charset="0"/>
              </a:rPr>
              <a:t>. The </a:t>
            </a:r>
            <a:r>
              <a:rPr lang="en-US" sz="1400" u="sng" dirty="0">
                <a:effectLst/>
                <a:latin typeface="Calibri" panose="020F0502020204030204" pitchFamily="34" charset="0"/>
                <a:ea typeface="Calibri" panose="020F0502020204030204" pitchFamily="34" charset="0"/>
                <a:cs typeface="Tunga" panose="020B0502040204020203" pitchFamily="34" charset="0"/>
              </a:rPr>
              <a:t>institutional deliv</a:t>
            </a:r>
            <a:r>
              <a:rPr lang="en-US" sz="1400" dirty="0">
                <a:effectLst/>
                <a:latin typeface="Calibri" panose="020F0502020204030204" pitchFamily="34" charset="0"/>
                <a:ea typeface="Calibri" panose="020F0502020204030204" pitchFamily="34" charset="0"/>
                <a:cs typeface="Tunga" panose="020B0502040204020203" pitchFamily="34" charset="0"/>
              </a:rPr>
              <a:t>eries largely happen in </a:t>
            </a:r>
            <a:r>
              <a:rPr lang="en-US" sz="1400" b="1" dirty="0">
                <a:effectLst/>
                <a:latin typeface="Calibri" panose="020F0502020204030204" pitchFamily="34" charset="0"/>
                <a:ea typeface="Calibri" panose="020F0502020204030204" pitchFamily="34" charset="0"/>
                <a:cs typeface="Tunga" panose="020B0502040204020203" pitchFamily="34" charset="0"/>
              </a:rPr>
              <a:t>public lower-level facilities</a:t>
            </a:r>
            <a:r>
              <a:rPr lang="en-US" sz="1400" dirty="0">
                <a:effectLst/>
                <a:latin typeface="Calibri" panose="020F0502020204030204" pitchFamily="34" charset="0"/>
                <a:ea typeface="Calibri" panose="020F0502020204030204" pitchFamily="34" charset="0"/>
                <a:cs typeface="Tunga" panose="020B0502040204020203" pitchFamily="34" charset="0"/>
              </a:rPr>
              <a:t>. </a:t>
            </a:r>
            <a:r>
              <a:rPr lang="en-US" sz="1400" u="sng" dirty="0">
                <a:effectLst/>
                <a:latin typeface="Calibri" panose="020F0502020204030204" pitchFamily="34" charset="0"/>
                <a:ea typeface="Calibri" panose="020F0502020204030204" pitchFamily="34" charset="0"/>
                <a:cs typeface="Tunga" panose="020B0502040204020203" pitchFamily="34" charset="0"/>
              </a:rPr>
              <a:t>Any PNC </a:t>
            </a:r>
            <a:r>
              <a:rPr lang="en-US" sz="1400" dirty="0">
                <a:effectLst/>
                <a:latin typeface="Calibri" panose="020F0502020204030204" pitchFamily="34" charset="0"/>
                <a:ea typeface="Calibri" panose="020F0502020204030204" pitchFamily="34" charset="0"/>
                <a:cs typeface="Tunga" panose="020B0502040204020203" pitchFamily="34" charset="0"/>
              </a:rPr>
              <a:t>is largely at the </a:t>
            </a:r>
            <a:r>
              <a:rPr lang="en-US" sz="1400" b="1" dirty="0">
                <a:effectLst/>
                <a:latin typeface="Calibri" panose="020F0502020204030204" pitchFamily="34" charset="0"/>
                <a:ea typeface="Calibri" panose="020F0502020204030204" pitchFamily="34" charset="0"/>
                <a:cs typeface="Tunga" panose="020B0502040204020203" pitchFamily="34" charset="0"/>
              </a:rPr>
              <a:t>public lower-level facilities </a:t>
            </a:r>
            <a:r>
              <a:rPr lang="en-US" sz="1400" dirty="0">
                <a:effectLst/>
                <a:latin typeface="Calibri" panose="020F0502020204030204" pitchFamily="34" charset="0"/>
                <a:ea typeface="Calibri" panose="020F0502020204030204" pitchFamily="34" charset="0"/>
                <a:cs typeface="Tunga" panose="020B0502040204020203" pitchFamily="34" charset="0"/>
              </a:rPr>
              <a:t>reflecting delivery place pattern but increasing at mother’s home.</a:t>
            </a:r>
            <a:r>
              <a:rPr lang="en-US" sz="1400" u="sng" dirty="0">
                <a:effectLst/>
                <a:latin typeface="Calibri" panose="020F0502020204030204" pitchFamily="34" charset="0"/>
                <a:ea typeface="Calibri" panose="020F0502020204030204" pitchFamily="34" charset="0"/>
                <a:cs typeface="Tunga" panose="020B0502040204020203" pitchFamily="34" charset="0"/>
              </a:rPr>
              <a:t> Treatment for childhood illnesses</a:t>
            </a:r>
            <a:r>
              <a:rPr lang="en-US" sz="1400" dirty="0">
                <a:effectLst/>
                <a:latin typeface="Calibri" panose="020F0502020204030204" pitchFamily="34" charset="0"/>
                <a:ea typeface="Calibri" panose="020F0502020204030204" pitchFamily="34" charset="0"/>
                <a:cs typeface="Tunga" panose="020B0502040204020203" pitchFamily="34" charset="0"/>
              </a:rPr>
              <a:t> is mainly sought at the </a:t>
            </a:r>
            <a:r>
              <a:rPr lang="en-US" sz="1400" b="1" dirty="0">
                <a:effectLst/>
                <a:latin typeface="Calibri" panose="020F0502020204030204" pitchFamily="34" charset="0"/>
                <a:ea typeface="Calibri" panose="020F0502020204030204" pitchFamily="34" charset="0"/>
                <a:cs typeface="Tunga" panose="020B0502040204020203" pitchFamily="34" charset="0"/>
              </a:rPr>
              <a:t>private lower-level facilities</a:t>
            </a:r>
            <a:r>
              <a:rPr lang="en-US" sz="1400" dirty="0">
                <a:effectLst/>
                <a:latin typeface="Calibri" panose="020F0502020204030204" pitchFamily="34" charset="0"/>
                <a:ea typeface="Calibri" panose="020F0502020204030204" pitchFamily="34" charset="0"/>
                <a:cs typeface="Tunga" panose="020B0502040204020203" pitchFamily="34" charset="0"/>
              </a:rPr>
              <a:t>.</a:t>
            </a:r>
          </a:p>
        </p:txBody>
      </p:sp>
    </p:spTree>
    <p:extLst>
      <p:ext uri="{BB962C8B-B14F-4D97-AF65-F5344CB8AC3E}">
        <p14:creationId xmlns:p14="http://schemas.microsoft.com/office/powerpoint/2010/main" val="76502599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5921-C876-8BA2-AF17-09CE54C97C99}"/>
              </a:ext>
            </a:extLst>
          </p:cNvPr>
          <p:cNvSpPr>
            <a:spLocks noGrp="1"/>
          </p:cNvSpPr>
          <p:nvPr>
            <p:ph type="title"/>
          </p:nvPr>
        </p:nvSpPr>
        <p:spPr>
          <a:xfrm>
            <a:off x="1143000" y="609600"/>
            <a:ext cx="9875520" cy="1356360"/>
          </a:xfrm>
        </p:spPr>
        <p:txBody>
          <a:bodyPr>
            <a:normAutofit/>
          </a:bodyPr>
          <a:lstStyle/>
          <a:p>
            <a:r>
              <a:rPr lang="en-US" sz="4000" dirty="0"/>
              <a:t>District-level distribution of coverage by service type</a:t>
            </a:r>
          </a:p>
        </p:txBody>
      </p:sp>
      <p:pic>
        <p:nvPicPr>
          <p:cNvPr id="4" name="Content Placeholder 3">
            <a:extLst>
              <a:ext uri="{FF2B5EF4-FFF2-40B4-BE49-F238E27FC236}">
                <a16:creationId xmlns:a16="http://schemas.microsoft.com/office/drawing/2014/main" id="{DE5CC44E-270F-E05B-65A6-5B0CD77DEFE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3518" y="2060055"/>
            <a:ext cx="2964127" cy="2150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B2B9B4-7915-02C2-9390-27A347202B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738" y="2060053"/>
            <a:ext cx="2941053" cy="2134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BB35C75-304F-9ECB-10AB-AFF1E71E53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791" y="2067736"/>
            <a:ext cx="2941053" cy="2134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805832E-151A-F9D5-1973-963EE3F025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3517" y="4197264"/>
            <a:ext cx="2962221" cy="21502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AF3CF07-DFAE-D696-2024-BF1D96D37F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5739" y="4197264"/>
            <a:ext cx="2965398" cy="21525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DD603E-9965-6653-9BBF-F6D9211AF161}"/>
              </a:ext>
            </a:extLst>
          </p:cNvPr>
          <p:cNvSpPr txBox="1"/>
          <p:nvPr/>
        </p:nvSpPr>
        <p:spPr>
          <a:xfrm>
            <a:off x="7306322" y="4202639"/>
            <a:ext cx="4492101"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district-level inequalities in the coverage for any ANC has reduced considerably in the last five years</a:t>
            </a:r>
          </a:p>
          <a:p>
            <a:pPr marL="285750" indent="-285750">
              <a:buFont typeface="Arial" panose="020B0604020202020204" pitchFamily="34" charset="0"/>
              <a:buChar char="•"/>
            </a:pPr>
            <a:r>
              <a:rPr lang="en-US" sz="1600" dirty="0"/>
              <a:t>For institutional delivery, any PNC and full immunization coverage, the district inequalities are reduced only moderately</a:t>
            </a:r>
          </a:p>
          <a:p>
            <a:pPr marL="285750" indent="-285750">
              <a:buFont typeface="Arial" panose="020B0604020202020204" pitchFamily="34" charset="0"/>
              <a:buChar char="•"/>
            </a:pPr>
            <a:r>
              <a:rPr lang="en-US" sz="1600" dirty="0"/>
              <a:t>The district-level inequalities for the treatment of childhood illnesses has not changed much</a:t>
            </a:r>
          </a:p>
        </p:txBody>
      </p:sp>
    </p:spTree>
    <p:extLst>
      <p:ext uri="{BB962C8B-B14F-4D97-AF65-F5344CB8AC3E}">
        <p14:creationId xmlns:p14="http://schemas.microsoft.com/office/powerpoint/2010/main" val="146657489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DFAE-9241-3EF2-393D-74B89F1A73D5}"/>
              </a:ext>
            </a:extLst>
          </p:cNvPr>
          <p:cNvSpPr>
            <a:spLocks noGrp="1"/>
          </p:cNvSpPr>
          <p:nvPr>
            <p:ph type="title"/>
          </p:nvPr>
        </p:nvSpPr>
        <p:spPr>
          <a:xfrm>
            <a:off x="1158240" y="128589"/>
            <a:ext cx="9875520" cy="1356360"/>
          </a:xfrm>
        </p:spPr>
        <p:txBody>
          <a:bodyPr>
            <a:normAutofit/>
          </a:bodyPr>
          <a:lstStyle/>
          <a:p>
            <a:r>
              <a:rPr lang="en-US" sz="3600" dirty="0"/>
              <a:t>Coverage inequalities by maternal education</a:t>
            </a:r>
          </a:p>
        </p:txBody>
      </p:sp>
      <p:pic>
        <p:nvPicPr>
          <p:cNvPr id="4" name="Picture 3">
            <a:extLst>
              <a:ext uri="{FF2B5EF4-FFF2-40B4-BE49-F238E27FC236}">
                <a16:creationId xmlns:a16="http://schemas.microsoft.com/office/drawing/2014/main" id="{F3A0B684-1EB4-19B5-FE3E-989CB7E50D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240" y="3978851"/>
            <a:ext cx="3553968" cy="25798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D547A4F-7ECD-51EC-1E4D-397554036A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928" y="1399033"/>
            <a:ext cx="3553968" cy="25798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19AAAD8-0554-7788-D096-9B494C7AD2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376" y="1399033"/>
            <a:ext cx="3553968" cy="25798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71719A2-F90B-C118-8816-BE414BDBFC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928" y="3978851"/>
            <a:ext cx="3553969" cy="25798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E7F754B-6536-2946-728D-3B3FFB4FB2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7604" y="3978852"/>
            <a:ext cx="3548740" cy="25798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BBCAC88-B0D0-4E6C-7E29-A2455EC7B4A9}"/>
              </a:ext>
            </a:extLst>
          </p:cNvPr>
          <p:cNvSpPr txBox="1"/>
          <p:nvPr/>
        </p:nvSpPr>
        <p:spPr>
          <a:xfrm>
            <a:off x="805758" y="1484949"/>
            <a:ext cx="3921690" cy="2382960"/>
          </a:xfrm>
          <a:prstGeom prst="rect">
            <a:avLst/>
          </a:prstGeom>
          <a:noFill/>
        </p:spPr>
        <p:txBody>
          <a:bodyPr wrap="square">
            <a:spAutoFit/>
          </a:bodyPr>
          <a:lstStyle/>
          <a:p>
            <a:pPr marL="342900" marR="0" lvl="0" indent="-342900">
              <a:lnSpc>
                <a:spcPct val="107000"/>
              </a:lnSpc>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unga" panose="020B0502040204020203" pitchFamily="34" charset="0"/>
              </a:rPr>
              <a:t>Inequalities in coverage by maternal education are reduced over time for all services considered</a:t>
            </a:r>
          </a:p>
          <a:p>
            <a:pPr marL="342900" marR="0" lvl="0" indent="-342900">
              <a:lnSpc>
                <a:spcPct val="107000"/>
              </a:lnSpc>
              <a:spcBef>
                <a:spcPts val="0"/>
              </a:spcBef>
              <a:spcAft>
                <a:spcPts val="80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unga" panose="020B0502040204020203" pitchFamily="34" charset="0"/>
              </a:rPr>
              <a:t>Transition from top inequalities to bottom inequalities for all services by education</a:t>
            </a:r>
          </a:p>
        </p:txBody>
      </p:sp>
    </p:spTree>
    <p:extLst>
      <p:ext uri="{BB962C8B-B14F-4D97-AF65-F5344CB8AC3E}">
        <p14:creationId xmlns:p14="http://schemas.microsoft.com/office/powerpoint/2010/main" val="51445641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DFAE-9241-3EF2-393D-74B89F1A73D5}"/>
              </a:ext>
            </a:extLst>
          </p:cNvPr>
          <p:cNvSpPr>
            <a:spLocks noGrp="1"/>
          </p:cNvSpPr>
          <p:nvPr>
            <p:ph type="title"/>
          </p:nvPr>
        </p:nvSpPr>
        <p:spPr>
          <a:xfrm>
            <a:off x="1158240" y="128589"/>
            <a:ext cx="9875520" cy="1356360"/>
          </a:xfrm>
        </p:spPr>
        <p:txBody>
          <a:bodyPr>
            <a:normAutofit/>
          </a:bodyPr>
          <a:lstStyle/>
          <a:p>
            <a:r>
              <a:rPr lang="en-US" sz="3600" dirty="0"/>
              <a:t>Coverage inequalities by household wealth</a:t>
            </a:r>
          </a:p>
        </p:txBody>
      </p:sp>
      <p:sp>
        <p:nvSpPr>
          <p:cNvPr id="10" name="TextBox 9">
            <a:extLst>
              <a:ext uri="{FF2B5EF4-FFF2-40B4-BE49-F238E27FC236}">
                <a16:creationId xmlns:a16="http://schemas.microsoft.com/office/drawing/2014/main" id="{2BBCAC88-B0D0-4E6C-7E29-A2455EC7B4A9}"/>
              </a:ext>
            </a:extLst>
          </p:cNvPr>
          <p:cNvSpPr txBox="1"/>
          <p:nvPr/>
        </p:nvSpPr>
        <p:spPr>
          <a:xfrm>
            <a:off x="805758" y="1484949"/>
            <a:ext cx="3921690" cy="2382960"/>
          </a:xfrm>
          <a:prstGeom prst="rect">
            <a:avLst/>
          </a:prstGeom>
          <a:noFill/>
        </p:spPr>
        <p:txBody>
          <a:bodyPr wrap="square">
            <a:spAutoFit/>
          </a:bodyPr>
          <a:lstStyle/>
          <a:p>
            <a:pPr marL="342900" marR="0" lvl="0" indent="-342900">
              <a:lnSpc>
                <a:spcPct val="107000"/>
              </a:lnSpc>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unga" panose="020B0502040204020203" pitchFamily="34" charset="0"/>
              </a:rPr>
              <a:t>Inequalities in coverage by household wealth are reduced over time for all services considered</a:t>
            </a:r>
          </a:p>
          <a:p>
            <a:pPr marL="342900" marR="0" lvl="0" indent="-342900">
              <a:lnSpc>
                <a:spcPct val="107000"/>
              </a:lnSpc>
              <a:spcBef>
                <a:spcPts val="0"/>
              </a:spcBef>
              <a:spcAft>
                <a:spcPts val="80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unga" panose="020B0502040204020203" pitchFamily="34" charset="0"/>
              </a:rPr>
              <a:t>Transition from top inequalities to bottom inequalities for all services by wealth</a:t>
            </a:r>
          </a:p>
        </p:txBody>
      </p:sp>
      <p:pic>
        <p:nvPicPr>
          <p:cNvPr id="3" name="Picture 2">
            <a:extLst>
              <a:ext uri="{FF2B5EF4-FFF2-40B4-BE49-F238E27FC236}">
                <a16:creationId xmlns:a16="http://schemas.microsoft.com/office/drawing/2014/main" id="{890BA0FF-CED8-4D48-BE95-B1C31419C6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252" y="3978851"/>
            <a:ext cx="3580875" cy="257981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8EE9781-FB34-3928-8D72-5453BCA34F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553" y="1399032"/>
            <a:ext cx="3553969" cy="25798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C04D60D-4A9F-D954-4AE8-A1B17E7FA7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375" y="1384772"/>
            <a:ext cx="3553969" cy="257981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6EDF569-E244-7E83-6A5C-499AB73594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6980" y="3978850"/>
            <a:ext cx="3553971" cy="257982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42AFD15-A174-44C3-FD2A-843684A008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8095" y="3980598"/>
            <a:ext cx="3568249" cy="257982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4801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BD03-E978-DDAF-5CFD-1FFF0609D598}"/>
              </a:ext>
            </a:extLst>
          </p:cNvPr>
          <p:cNvSpPr>
            <a:spLocks noGrp="1"/>
          </p:cNvSpPr>
          <p:nvPr>
            <p:ph type="title"/>
          </p:nvPr>
        </p:nvSpPr>
        <p:spPr/>
        <p:txBody>
          <a:bodyPr>
            <a:noAutofit/>
          </a:bodyPr>
          <a:lstStyle/>
          <a:p>
            <a:r>
              <a:rPr lang="en-US" sz="3200" dirty="0"/>
              <a:t>Comparison of inequalities in intervention coverage by maternal education and household wealth</a:t>
            </a:r>
          </a:p>
        </p:txBody>
      </p:sp>
      <p:sp>
        <p:nvSpPr>
          <p:cNvPr id="3" name="Content Placeholder 2">
            <a:extLst>
              <a:ext uri="{FF2B5EF4-FFF2-40B4-BE49-F238E27FC236}">
                <a16:creationId xmlns:a16="http://schemas.microsoft.com/office/drawing/2014/main" id="{C36FFDA6-28A2-4B64-6A44-ACC02FA0E5B2}"/>
              </a:ext>
            </a:extLst>
          </p:cNvPr>
          <p:cNvSpPr>
            <a:spLocks noGrp="1"/>
          </p:cNvSpPr>
          <p:nvPr>
            <p:ph idx="1"/>
          </p:nvPr>
        </p:nvSpPr>
        <p:spPr>
          <a:xfrm>
            <a:off x="1143000" y="4509856"/>
            <a:ext cx="9872871" cy="1586144"/>
          </a:xfrm>
        </p:spPr>
        <p:txBody>
          <a:bodyPr>
            <a:noAutofit/>
          </a:bodyPr>
          <a:lstStyle/>
          <a:p>
            <a:r>
              <a:rPr lang="en-US" sz="1600" dirty="0"/>
              <a:t>Overall, for most interventions, the inequalities in coverage do not vary much according to which stratification criterion is used – maternal education or household wealth</a:t>
            </a:r>
          </a:p>
          <a:p>
            <a:r>
              <a:rPr lang="en-US" sz="1600" dirty="0"/>
              <a:t>The inequalities differ more in terms of type of service than in terms of the stratification variable used</a:t>
            </a:r>
          </a:p>
          <a:p>
            <a:r>
              <a:rPr lang="en-US" sz="1600" dirty="0">
                <a:effectLst/>
                <a:ea typeface="Calibri" panose="020F0502020204030204" pitchFamily="34" charset="0"/>
                <a:cs typeface="Tunga" panose="020B0502040204020203" pitchFamily="34" charset="0"/>
              </a:rPr>
              <a:t>For each intervention coverage, the inequalities by both maternal education and household wealth have reduced between 2005-06 and 2020-21</a:t>
            </a:r>
            <a:endParaRPr lang="en-US" sz="1600" dirty="0"/>
          </a:p>
          <a:p>
            <a:endParaRPr lang="en-US" sz="1600" dirty="0"/>
          </a:p>
        </p:txBody>
      </p:sp>
      <p:graphicFrame>
        <p:nvGraphicFramePr>
          <p:cNvPr id="4" name="Chart 3">
            <a:extLst>
              <a:ext uri="{FF2B5EF4-FFF2-40B4-BE49-F238E27FC236}">
                <a16:creationId xmlns:a16="http://schemas.microsoft.com/office/drawing/2014/main" id="{B58C4D4C-8B4B-3334-D9AD-195007C93859}"/>
              </a:ext>
            </a:extLst>
          </p:cNvPr>
          <p:cNvGraphicFramePr>
            <a:graphicFrameLocks/>
          </p:cNvGraphicFramePr>
          <p:nvPr>
            <p:extLst>
              <p:ext uri="{D42A27DB-BD31-4B8C-83A1-F6EECF244321}">
                <p14:modId xmlns:p14="http://schemas.microsoft.com/office/powerpoint/2010/main" val="3424381366"/>
              </p:ext>
            </p:extLst>
          </p:nvPr>
        </p:nvGraphicFramePr>
        <p:xfrm>
          <a:off x="1143001" y="2057400"/>
          <a:ext cx="4953000" cy="2239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1D0B90C-ED68-421A-AEC1-483973616672}"/>
              </a:ext>
            </a:extLst>
          </p:cNvPr>
          <p:cNvGraphicFramePr>
            <a:graphicFrameLocks/>
          </p:cNvGraphicFramePr>
          <p:nvPr>
            <p:extLst>
              <p:ext uri="{D42A27DB-BD31-4B8C-83A1-F6EECF244321}">
                <p14:modId xmlns:p14="http://schemas.microsoft.com/office/powerpoint/2010/main" val="846778123"/>
              </p:ext>
            </p:extLst>
          </p:nvPr>
        </p:nvGraphicFramePr>
        <p:xfrm>
          <a:off x="6266638" y="2057400"/>
          <a:ext cx="5087901" cy="2239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95222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CD07-D648-1611-E823-FF3CDEF81E35}"/>
              </a:ext>
            </a:extLst>
          </p:cNvPr>
          <p:cNvSpPr>
            <a:spLocks noGrp="1"/>
          </p:cNvSpPr>
          <p:nvPr>
            <p:ph type="title"/>
          </p:nvPr>
        </p:nvSpPr>
        <p:spPr/>
        <p:txBody>
          <a:bodyPr>
            <a:noAutofit/>
          </a:bodyPr>
          <a:lstStyle/>
          <a:p>
            <a:r>
              <a:rPr lang="en-US" sz="3600" dirty="0"/>
              <a:t>District-level distribution of contact coverage by service type and maternal education</a:t>
            </a:r>
          </a:p>
        </p:txBody>
      </p:sp>
      <p:pic>
        <p:nvPicPr>
          <p:cNvPr id="4" name="Picture 3">
            <a:extLst>
              <a:ext uri="{FF2B5EF4-FFF2-40B4-BE49-F238E27FC236}">
                <a16:creationId xmlns:a16="http://schemas.microsoft.com/office/drawing/2014/main" id="{245D5820-48FD-917F-DE59-DE8D1DE85B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057400"/>
            <a:ext cx="3023235" cy="219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0CF0C2B-C184-A07B-83B8-A3930740B5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406" y="2057400"/>
            <a:ext cx="3023235" cy="2194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07BBAA-2A64-BE7D-ADF8-F743F69C25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8641" y="2057400"/>
            <a:ext cx="2955894" cy="2145678"/>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8864D2DC-2A9E-A0B4-3F31-84D3B9070984}"/>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143414" y="4251961"/>
            <a:ext cx="3022406" cy="21456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C2944C9-29FF-C9EE-D47A-2648976CE9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5820" y="4251961"/>
            <a:ext cx="3022406" cy="21456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A62E34-A94C-03CC-AABE-F83FB9BAB3E7}"/>
              </a:ext>
            </a:extLst>
          </p:cNvPr>
          <p:cNvSpPr txBox="1"/>
          <p:nvPr/>
        </p:nvSpPr>
        <p:spPr>
          <a:xfrm>
            <a:off x="7438256" y="4724635"/>
            <a:ext cx="407775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Except for any ANC, the district disparities are more for women with no education than for women with some education</a:t>
            </a:r>
          </a:p>
        </p:txBody>
      </p:sp>
    </p:spTree>
    <p:extLst>
      <p:ext uri="{BB962C8B-B14F-4D97-AF65-F5344CB8AC3E}">
        <p14:creationId xmlns:p14="http://schemas.microsoft.com/office/powerpoint/2010/main" val="376072685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CD07-D648-1611-E823-FF3CDEF81E35}"/>
              </a:ext>
            </a:extLst>
          </p:cNvPr>
          <p:cNvSpPr>
            <a:spLocks noGrp="1"/>
          </p:cNvSpPr>
          <p:nvPr>
            <p:ph type="title"/>
          </p:nvPr>
        </p:nvSpPr>
        <p:spPr/>
        <p:txBody>
          <a:bodyPr>
            <a:noAutofit/>
          </a:bodyPr>
          <a:lstStyle/>
          <a:p>
            <a:r>
              <a:rPr lang="en-US" sz="3600" dirty="0"/>
              <a:t>District-level distribution of contact coverage by service type and household wealth</a:t>
            </a:r>
          </a:p>
        </p:txBody>
      </p:sp>
      <p:pic>
        <p:nvPicPr>
          <p:cNvPr id="3" name="Picture 2">
            <a:extLst>
              <a:ext uri="{FF2B5EF4-FFF2-40B4-BE49-F238E27FC236}">
                <a16:creationId xmlns:a16="http://schemas.microsoft.com/office/drawing/2014/main" id="{FE5EB5C1-8A53-2BD3-E6F5-1045F6A831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756" y="2098386"/>
            <a:ext cx="3023235"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709DCFC-F26F-B984-653B-02943F1067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4990" y="2098386"/>
            <a:ext cx="3023235"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4D7A0BE-F0C0-A881-9D55-573E8490BE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8225" y="2102797"/>
            <a:ext cx="3023235"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6E19385-3B96-2226-F5E3-6C21AA74C7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475" y="4292947"/>
            <a:ext cx="3039515" cy="22063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341FBF2-9D43-09F1-C69F-C739DF0B67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989" y="4292947"/>
            <a:ext cx="3039515" cy="220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6260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9A81EA5-51BD-A763-2BAB-351B12F6D627}"/>
              </a:ext>
            </a:extLst>
          </p:cNvPr>
          <p:cNvSpPr>
            <a:spLocks noGrp="1"/>
          </p:cNvSpPr>
          <p:nvPr>
            <p:ph type="title"/>
          </p:nvPr>
        </p:nvSpPr>
        <p:spPr>
          <a:xfrm>
            <a:off x="990965" y="155341"/>
            <a:ext cx="10744131" cy="1356360"/>
          </a:xfrm>
        </p:spPr>
        <p:txBody>
          <a:bodyPr>
            <a:normAutofit/>
          </a:bodyPr>
          <a:lstStyle/>
          <a:p>
            <a:r>
              <a:rPr lang="en-US" sz="2400" dirty="0"/>
              <a:t>Distribution of villages by any ANC coverage according to maternal education and wealth</a:t>
            </a:r>
          </a:p>
        </p:txBody>
      </p:sp>
      <p:sp>
        <p:nvSpPr>
          <p:cNvPr id="16" name="TextBox 15">
            <a:extLst>
              <a:ext uri="{FF2B5EF4-FFF2-40B4-BE49-F238E27FC236}">
                <a16:creationId xmlns:a16="http://schemas.microsoft.com/office/drawing/2014/main" id="{15CEA924-F0EF-4361-7C2A-3258B558F1B7}"/>
              </a:ext>
            </a:extLst>
          </p:cNvPr>
          <p:cNvSpPr txBox="1"/>
          <p:nvPr/>
        </p:nvSpPr>
        <p:spPr>
          <a:xfrm>
            <a:off x="7560372" y="1133006"/>
            <a:ext cx="4174724" cy="3652603"/>
          </a:xfrm>
          <a:prstGeom prst="rect">
            <a:avLst/>
          </a:prstGeom>
          <a:noFill/>
        </p:spPr>
        <p:txBody>
          <a:bodyPr wrap="square">
            <a:spAutoFit/>
          </a:bodyPr>
          <a:lstStyle/>
          <a:p>
            <a:pPr marL="285783" indent="-285750">
              <a:lnSpc>
                <a:spcPct val="107000"/>
              </a:lnSpc>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unga" panose="020B0502040204020203" pitchFamily="34" charset="0"/>
              </a:rPr>
              <a:t>Availability/access barriers are almost eliminated for any ANC with very few sampled village having none receiving any ANC in 2020-21.</a:t>
            </a:r>
          </a:p>
          <a:p>
            <a:pPr marL="33">
              <a:lnSpc>
                <a:spcPct val="107000"/>
              </a:lnSpc>
              <a:spcAft>
                <a:spcPts val="800"/>
              </a:spcAft>
            </a:pPr>
            <a:r>
              <a:rPr lang="en-US" sz="1600" dirty="0">
                <a:effectLst/>
                <a:latin typeface="Calibri" panose="020F0502020204030204" pitchFamily="34" charset="0"/>
                <a:ea typeface="Calibri" panose="020F0502020204030204" pitchFamily="34" charset="0"/>
                <a:cs typeface="Tunga" panose="020B0502040204020203" pitchFamily="34" charset="0"/>
              </a:rPr>
              <a:t> </a:t>
            </a:r>
          </a:p>
          <a:p>
            <a:pPr marL="285783" indent="-285750">
              <a:lnSpc>
                <a:spcPct val="107000"/>
              </a:lnSpc>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unga" panose="020B0502040204020203" pitchFamily="34" charset="0"/>
              </a:rPr>
              <a:t>Acceptability/utilization barriers have also reduced substantially, particularly for the poorest and with no education</a:t>
            </a:r>
          </a:p>
          <a:p>
            <a:pPr marL="285783" indent="-285750">
              <a:lnSpc>
                <a:spcPct val="107000"/>
              </a:lnSpc>
              <a:spcAft>
                <a:spcPts val="800"/>
              </a:spcAft>
              <a:buFont typeface="Courier New" panose="02070309020205020404" pitchFamily="49" charset="0"/>
              <a:buChar char="o"/>
            </a:pPr>
            <a:endParaRPr lang="en-US" sz="1600" dirty="0">
              <a:latin typeface="Calibri" panose="020F0502020204030204" pitchFamily="34" charset="0"/>
              <a:ea typeface="Calibri" panose="020F0502020204030204" pitchFamily="34" charset="0"/>
              <a:cs typeface="Tunga" panose="020B0502040204020203" pitchFamily="34" charset="0"/>
            </a:endParaRPr>
          </a:p>
          <a:p>
            <a:pPr marL="285783" indent="-285750">
              <a:lnSpc>
                <a:spcPct val="107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unga" panose="020B0502040204020203" pitchFamily="34" charset="0"/>
              </a:rPr>
              <a:t>Inequalities in acceptability/utilization are relatively greater by wealth than by education</a:t>
            </a:r>
            <a:endParaRPr lang="en-US" sz="1600" dirty="0">
              <a:effectLst/>
              <a:latin typeface="Calibri" panose="020F0502020204030204" pitchFamily="34" charset="0"/>
              <a:ea typeface="Calibri" panose="020F0502020204030204" pitchFamily="34" charset="0"/>
              <a:cs typeface="Tunga" panose="020B0502040204020203" pitchFamily="34" charset="0"/>
            </a:endParaRPr>
          </a:p>
        </p:txBody>
      </p:sp>
      <p:graphicFrame>
        <p:nvGraphicFramePr>
          <p:cNvPr id="2" name="Chart 1">
            <a:extLst>
              <a:ext uri="{FF2B5EF4-FFF2-40B4-BE49-F238E27FC236}">
                <a16:creationId xmlns:a16="http://schemas.microsoft.com/office/drawing/2014/main" id="{FDA2778D-89BC-D949-17C5-B77D76C4FB86}"/>
              </a:ext>
            </a:extLst>
          </p:cNvPr>
          <p:cNvGraphicFramePr>
            <a:graphicFrameLocks/>
          </p:cNvGraphicFramePr>
          <p:nvPr>
            <p:extLst>
              <p:ext uri="{D42A27DB-BD31-4B8C-83A1-F6EECF244321}">
                <p14:modId xmlns:p14="http://schemas.microsoft.com/office/powerpoint/2010/main" val="3301721467"/>
              </p:ext>
            </p:extLst>
          </p:nvPr>
        </p:nvGraphicFramePr>
        <p:xfrm>
          <a:off x="684321" y="1534783"/>
          <a:ext cx="6781799" cy="284905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A47FA1A-3C03-1DB4-3564-2EE6D0D9D298}"/>
              </a:ext>
            </a:extLst>
          </p:cNvPr>
          <p:cNvCxnSpPr/>
          <p:nvPr/>
        </p:nvCxnSpPr>
        <p:spPr>
          <a:xfrm>
            <a:off x="6024979" y="1618779"/>
            <a:ext cx="0" cy="185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120144C-1D1A-5E47-CD72-4F64B86EF4A6}"/>
              </a:ext>
            </a:extLst>
          </p:cNvPr>
          <p:cNvCxnSpPr/>
          <p:nvPr/>
        </p:nvCxnSpPr>
        <p:spPr>
          <a:xfrm>
            <a:off x="4714043" y="1618779"/>
            <a:ext cx="0" cy="185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63FA8C-F761-3DAB-BC18-DD378A5C5121}"/>
              </a:ext>
            </a:extLst>
          </p:cNvPr>
          <p:cNvCxnSpPr/>
          <p:nvPr/>
        </p:nvCxnSpPr>
        <p:spPr>
          <a:xfrm>
            <a:off x="3426781" y="1618779"/>
            <a:ext cx="0" cy="185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8B81AF-5615-1F77-CEC8-29FC9A6093CE}"/>
              </a:ext>
            </a:extLst>
          </p:cNvPr>
          <p:cNvCxnSpPr/>
          <p:nvPr/>
        </p:nvCxnSpPr>
        <p:spPr>
          <a:xfrm>
            <a:off x="2130641" y="1618779"/>
            <a:ext cx="0" cy="1855433"/>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0EB74C9-B576-898D-21A1-998C08DC7BD8}"/>
              </a:ext>
            </a:extLst>
          </p:cNvPr>
          <p:cNvSpPr txBox="1">
            <a:spLocks/>
          </p:cNvSpPr>
          <p:nvPr/>
        </p:nvSpPr>
        <p:spPr>
          <a:xfrm>
            <a:off x="990965" y="5085094"/>
            <a:ext cx="9872871" cy="1162720"/>
          </a:xfrm>
          <a:prstGeom prst="rect">
            <a:avLst/>
          </a:prstGeom>
          <a:solidFill>
            <a:schemeClr val="accent6">
              <a:lumMod val="40000"/>
              <a:lumOff val="60000"/>
            </a:schemeClr>
          </a:solidFill>
        </p:spPr>
        <p:txBody>
          <a:bodyPr vert="horz" lIns="91440" tIns="45720" rIns="91440" bIns="45720" rtlCol="0">
            <a:normAutofit/>
          </a:bodyPr>
          <a:lstStyle>
            <a:lvl1pPr marL="388620" indent="-342900" algn="l" defTabSz="914400" rtl="0" eaLnBrk="1" latinLnBrk="0" hangingPunct="1">
              <a:lnSpc>
                <a:spcPct val="90000"/>
              </a:lnSpc>
              <a:spcBef>
                <a:spcPts val="300"/>
              </a:spcBef>
              <a:spcAft>
                <a:spcPts val="600"/>
              </a:spcAft>
              <a:buClr>
                <a:schemeClr val="accent1">
                  <a:lumMod val="50000"/>
                </a:schemeClr>
              </a:buClr>
              <a:buSzPct val="80000"/>
              <a:buFont typeface="Wingdings" panose="05000000000000000000" pitchFamily="2" charset="2"/>
              <a:buChar char="§"/>
              <a:defRPr sz="2200" kern="1200">
                <a:solidFill>
                  <a:schemeClr val="accent1">
                    <a:lumMod val="50000"/>
                  </a:schemeClr>
                </a:solidFill>
                <a:latin typeface="+mn-lt"/>
                <a:ea typeface="+mn-ea"/>
                <a:cs typeface="+mn-cs"/>
              </a:defRPr>
            </a:lvl1pPr>
            <a:lvl2pPr marL="457200" indent="-182880" algn="l" defTabSz="914400" rtl="0" eaLnBrk="1" latinLnBrk="0" hangingPunct="1">
              <a:lnSpc>
                <a:spcPct val="90000"/>
              </a:lnSpc>
              <a:spcBef>
                <a:spcPts val="300"/>
              </a:spcBef>
              <a:spcAft>
                <a:spcPts val="600"/>
              </a:spcAft>
              <a:buClr>
                <a:schemeClr val="accent1">
                  <a:lumMod val="75000"/>
                </a:schemeClr>
              </a:buClr>
              <a:buSzPct val="80000"/>
              <a:buFont typeface="Corbel" pitchFamily="34" charset="0"/>
              <a:buChar char="•"/>
              <a:defRPr sz="2000" kern="1200">
                <a:solidFill>
                  <a:schemeClr val="accent1">
                    <a:lumMod val="75000"/>
                  </a:schemeClr>
                </a:solidFill>
                <a:latin typeface="+mn-lt"/>
                <a:ea typeface="+mn-ea"/>
                <a:cs typeface="+mn-cs"/>
              </a:defRPr>
            </a:lvl2pPr>
            <a:lvl3pPr marL="731520" indent="-182880" algn="l" defTabSz="914400" rtl="0" eaLnBrk="1" latinLnBrk="0" hangingPunct="1">
              <a:lnSpc>
                <a:spcPct val="90000"/>
              </a:lnSpc>
              <a:spcBef>
                <a:spcPts val="300"/>
              </a:spcBef>
              <a:spcAft>
                <a:spcPts val="600"/>
              </a:spcAft>
              <a:buClr>
                <a:schemeClr val="accent1"/>
              </a:buClr>
              <a:buSzPct val="80000"/>
              <a:buFont typeface="Corbel" pitchFamily="34" charset="0"/>
              <a:buChar char="•"/>
              <a:defRPr sz="1800" kern="1200">
                <a:solidFill>
                  <a:schemeClr val="accent1">
                    <a:lumMod val="75000"/>
                  </a:schemeClr>
                </a:solidFill>
                <a:latin typeface="+mn-lt"/>
                <a:ea typeface="+mn-ea"/>
                <a:cs typeface="+mn-cs"/>
              </a:defRPr>
            </a:lvl3pPr>
            <a:lvl4pPr marL="1005840" indent="-182880" algn="l" defTabSz="914400" rtl="0" eaLnBrk="1" latinLnBrk="0" hangingPunct="1">
              <a:lnSpc>
                <a:spcPct val="90000"/>
              </a:lnSpc>
              <a:spcBef>
                <a:spcPts val="300"/>
              </a:spcBef>
              <a:spcAft>
                <a:spcPts val="600"/>
              </a:spcAft>
              <a:buClr>
                <a:schemeClr val="accent1"/>
              </a:buClr>
              <a:buSzPct val="80000"/>
              <a:buFont typeface="Corbel" pitchFamily="34" charset="0"/>
              <a:buChar char="•"/>
              <a:defRPr sz="1600" kern="1200">
                <a:solidFill>
                  <a:schemeClr val="accent1">
                    <a:lumMod val="75000"/>
                  </a:schemeClr>
                </a:solidFill>
                <a:latin typeface="+mn-lt"/>
                <a:ea typeface="+mn-ea"/>
                <a:cs typeface="+mn-cs"/>
              </a:defRPr>
            </a:lvl4pPr>
            <a:lvl5pPr marL="1280160" indent="-182880" algn="l" defTabSz="914400" rtl="0" eaLnBrk="1" latinLnBrk="0" hangingPunct="1">
              <a:lnSpc>
                <a:spcPct val="90000"/>
              </a:lnSpc>
              <a:spcBef>
                <a:spcPts val="300"/>
              </a:spcBef>
              <a:spcAft>
                <a:spcPts val="600"/>
              </a:spcAft>
              <a:buClr>
                <a:schemeClr val="accent1"/>
              </a:buClr>
              <a:buSzPct val="80000"/>
              <a:buFont typeface="Corbel" pitchFamily="34" charset="0"/>
              <a:buChar char="•"/>
              <a:defRPr sz="1600" kern="1200">
                <a:solidFill>
                  <a:schemeClr val="accent1">
                    <a:lumMod val="75000"/>
                  </a:schemeClr>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1600" dirty="0"/>
              <a:t>As the proportion of geographic areas where 0% of women have contact coverage diminishes, geographic inequalities in availability / accessibility coverage diminish</a:t>
            </a:r>
          </a:p>
          <a:p>
            <a:r>
              <a:rPr lang="en-US" sz="1600" dirty="0"/>
              <a:t>As the proportion of geographic areas where 100% of women have contact coverage increases, geographic inequalities in acceptability / utilization diminish</a:t>
            </a:r>
          </a:p>
          <a:p>
            <a:endParaRPr lang="en-US" sz="1600" dirty="0"/>
          </a:p>
        </p:txBody>
      </p:sp>
    </p:spTree>
    <p:extLst>
      <p:ext uri="{BB962C8B-B14F-4D97-AF65-F5344CB8AC3E}">
        <p14:creationId xmlns:p14="http://schemas.microsoft.com/office/powerpoint/2010/main" val="374677801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9A81EA5-51BD-A763-2BAB-351B12F6D627}"/>
              </a:ext>
            </a:extLst>
          </p:cNvPr>
          <p:cNvSpPr>
            <a:spLocks noGrp="1"/>
          </p:cNvSpPr>
          <p:nvPr>
            <p:ph type="title"/>
          </p:nvPr>
        </p:nvSpPr>
        <p:spPr>
          <a:xfrm>
            <a:off x="973210" y="202632"/>
            <a:ext cx="10744131" cy="1356360"/>
          </a:xfrm>
        </p:spPr>
        <p:txBody>
          <a:bodyPr>
            <a:normAutofit/>
          </a:bodyPr>
          <a:lstStyle/>
          <a:p>
            <a:r>
              <a:rPr lang="en-US" sz="2400" dirty="0"/>
              <a:t>Distribution of villages by institutional delivery, according to maternal education and wealth</a:t>
            </a:r>
          </a:p>
        </p:txBody>
      </p:sp>
      <p:sp>
        <p:nvSpPr>
          <p:cNvPr id="16" name="TextBox 15">
            <a:extLst>
              <a:ext uri="{FF2B5EF4-FFF2-40B4-BE49-F238E27FC236}">
                <a16:creationId xmlns:a16="http://schemas.microsoft.com/office/drawing/2014/main" id="{15CEA924-F0EF-4361-7C2A-3258B558F1B7}"/>
              </a:ext>
            </a:extLst>
          </p:cNvPr>
          <p:cNvSpPr txBox="1"/>
          <p:nvPr/>
        </p:nvSpPr>
        <p:spPr>
          <a:xfrm>
            <a:off x="7270812" y="1764523"/>
            <a:ext cx="4181382" cy="3544368"/>
          </a:xfrm>
          <a:prstGeom prst="rect">
            <a:avLst/>
          </a:prstGeom>
          <a:noFill/>
        </p:spPr>
        <p:txBody>
          <a:bodyPr wrap="square">
            <a:spAutoFit/>
          </a:bodyPr>
          <a:lstStyle/>
          <a:p>
            <a:pPr marL="285783" indent="-285750">
              <a:lnSpc>
                <a:spcPct val="107000"/>
              </a:lnSpc>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Availability/access barriers are almost eliminated for institutional delivery with very few sampled village having no institutional delivery.</a:t>
            </a:r>
          </a:p>
          <a:p>
            <a:pPr marL="285783" indent="-285750">
              <a:lnSpc>
                <a:spcPct val="107000"/>
              </a:lnSpc>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Acceptability/utilization barriers have also reduced substantially, particularly for the poorest and with no education</a:t>
            </a:r>
          </a:p>
          <a:p>
            <a:pPr marL="285783" indent="-285750">
              <a:lnSpc>
                <a:spcPct val="107000"/>
              </a:lnSpc>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The socioeconomic disparities within villages have been greater </a:t>
            </a:r>
            <a:r>
              <a:rPr lang="en-US" dirty="0">
                <a:latin typeface="Calibri" panose="020F0502020204030204" pitchFamily="34" charset="0"/>
                <a:ea typeface="Calibri" panose="020F0502020204030204" pitchFamily="34" charset="0"/>
                <a:cs typeface="Tunga" panose="020B0502040204020203" pitchFamily="34" charset="0"/>
              </a:rPr>
              <a:t>by household wealth than by maternal education</a:t>
            </a:r>
          </a:p>
        </p:txBody>
      </p:sp>
      <p:graphicFrame>
        <p:nvGraphicFramePr>
          <p:cNvPr id="2" name="Chart 1">
            <a:extLst>
              <a:ext uri="{FF2B5EF4-FFF2-40B4-BE49-F238E27FC236}">
                <a16:creationId xmlns:a16="http://schemas.microsoft.com/office/drawing/2014/main" id="{46930233-1D66-4684-B169-A910A25FAB39}"/>
              </a:ext>
            </a:extLst>
          </p:cNvPr>
          <p:cNvGraphicFramePr>
            <a:graphicFrameLocks/>
          </p:cNvGraphicFramePr>
          <p:nvPr>
            <p:extLst>
              <p:ext uri="{D42A27DB-BD31-4B8C-83A1-F6EECF244321}">
                <p14:modId xmlns:p14="http://schemas.microsoft.com/office/powerpoint/2010/main" val="1350597675"/>
              </p:ext>
            </p:extLst>
          </p:nvPr>
        </p:nvGraphicFramePr>
        <p:xfrm>
          <a:off x="397350" y="2073524"/>
          <a:ext cx="6781799" cy="292636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78BC5471-700F-E4CA-0C5B-50CFF69698B0}"/>
              </a:ext>
            </a:extLst>
          </p:cNvPr>
          <p:cNvCxnSpPr/>
          <p:nvPr/>
        </p:nvCxnSpPr>
        <p:spPr>
          <a:xfrm>
            <a:off x="5726097" y="2073523"/>
            <a:ext cx="0" cy="2024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323A76A-ED37-EAC1-6BF9-00DE3D2B3F56}"/>
              </a:ext>
            </a:extLst>
          </p:cNvPr>
          <p:cNvCxnSpPr/>
          <p:nvPr/>
        </p:nvCxnSpPr>
        <p:spPr>
          <a:xfrm>
            <a:off x="4438836" y="2073523"/>
            <a:ext cx="0" cy="2024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50C99C-595B-8A57-DCCB-003A749A6A7A}"/>
              </a:ext>
            </a:extLst>
          </p:cNvPr>
          <p:cNvCxnSpPr/>
          <p:nvPr/>
        </p:nvCxnSpPr>
        <p:spPr>
          <a:xfrm>
            <a:off x="3133818" y="2073523"/>
            <a:ext cx="0" cy="2024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D81D777-B230-88CC-941A-5CB9D9916E2E}"/>
              </a:ext>
            </a:extLst>
          </p:cNvPr>
          <p:cNvCxnSpPr/>
          <p:nvPr/>
        </p:nvCxnSpPr>
        <p:spPr>
          <a:xfrm>
            <a:off x="1837679" y="2073523"/>
            <a:ext cx="0" cy="20241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6364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F737F83-6220-45A7-BA10-0FB17A5F8A77}"/>
              </a:ext>
            </a:extLst>
          </p:cNvPr>
          <p:cNvGraphicFramePr>
            <a:graphicFrameLocks/>
          </p:cNvGraphicFramePr>
          <p:nvPr/>
        </p:nvGraphicFramePr>
        <p:xfrm>
          <a:off x="717258" y="1305019"/>
          <a:ext cx="4299987" cy="2466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27DD585-029E-4732-AAAD-D1B48CDA7C0A}"/>
              </a:ext>
            </a:extLst>
          </p:cNvPr>
          <p:cNvGraphicFramePr>
            <a:graphicFrameLocks/>
          </p:cNvGraphicFramePr>
          <p:nvPr/>
        </p:nvGraphicFramePr>
        <p:xfrm>
          <a:off x="5024761" y="1305019"/>
          <a:ext cx="4163627" cy="246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9566DDC-AD69-4183-8D76-15915D0A1DA7}"/>
              </a:ext>
            </a:extLst>
          </p:cNvPr>
          <p:cNvGraphicFramePr>
            <a:graphicFrameLocks/>
          </p:cNvGraphicFramePr>
          <p:nvPr/>
        </p:nvGraphicFramePr>
        <p:xfrm>
          <a:off x="717257" y="3771064"/>
          <a:ext cx="4299987" cy="2718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8B03EC31-F43F-4F96-B47A-FF1101E226AB}"/>
              </a:ext>
            </a:extLst>
          </p:cNvPr>
          <p:cNvGraphicFramePr>
            <a:graphicFrameLocks/>
          </p:cNvGraphicFramePr>
          <p:nvPr/>
        </p:nvGraphicFramePr>
        <p:xfrm>
          <a:off x="5024761" y="3771065"/>
          <a:ext cx="4163627" cy="271857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1AB0D39D-9718-37A7-80E3-3B943155C8AC}"/>
              </a:ext>
            </a:extLst>
          </p:cNvPr>
          <p:cNvSpPr txBox="1"/>
          <p:nvPr/>
        </p:nvSpPr>
        <p:spPr>
          <a:xfrm>
            <a:off x="9195904" y="1491273"/>
            <a:ext cx="2708393" cy="4559582"/>
          </a:xfrm>
          <a:prstGeom prst="rect">
            <a:avLst/>
          </a:prstGeom>
          <a:noFill/>
        </p:spPr>
        <p:txBody>
          <a:bodyPr wrap="square">
            <a:spAutoFit/>
          </a:bodyPr>
          <a:lstStyle/>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unga" panose="020B0502040204020203" pitchFamily="34" charset="0"/>
              </a:rPr>
              <a:t>Geographic disparities between districts and within districts for institutional delivery coverage in villages were greater for women with lower socioeconomic positions (by education and household wealth) than for women with better socioeconomic positions</a:t>
            </a:r>
          </a:p>
          <a:p>
            <a:pPr marL="342900" marR="0" lvl="0" indent="-342900">
              <a:lnSpc>
                <a:spcPct val="107000"/>
              </a:lnSpc>
              <a:spcBef>
                <a:spcPts val="0"/>
              </a:spcBef>
              <a:spcAft>
                <a:spcPts val="0"/>
              </a:spcAft>
              <a:buFont typeface="Calibri" panose="020F0502020204030204" pitchFamily="34" charset="0"/>
              <a:buChar char="-"/>
            </a:pPr>
            <a:endParaRPr lang="en-US" sz="1600" dirty="0">
              <a:effectLst/>
              <a:latin typeface="Calibri" panose="020F0502020204030204" pitchFamily="34" charset="0"/>
              <a:ea typeface="Calibri" panose="020F0502020204030204" pitchFamily="34" charset="0"/>
              <a:cs typeface="Tunga" panose="020B0502040204020203" pitchFamily="34" charset="0"/>
            </a:endParaRPr>
          </a:p>
          <a:p>
            <a:pPr marL="342900" marR="0" lvl="0" indent="-342900">
              <a:lnSpc>
                <a:spcPct val="107000"/>
              </a:lnSpc>
              <a:spcBef>
                <a:spcPts val="0"/>
              </a:spcBef>
              <a:spcAft>
                <a:spcPts val="80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unga" panose="020B0502040204020203" pitchFamily="34" charset="0"/>
              </a:rPr>
              <a:t>These disparities were greater by household wealth than by maternal education</a:t>
            </a:r>
          </a:p>
        </p:txBody>
      </p:sp>
      <p:sp>
        <p:nvSpPr>
          <p:cNvPr id="11" name="Title 1">
            <a:extLst>
              <a:ext uri="{FF2B5EF4-FFF2-40B4-BE49-F238E27FC236}">
                <a16:creationId xmlns:a16="http://schemas.microsoft.com/office/drawing/2014/main" id="{C95F49BA-EA41-8D88-FF03-10CA31689165}"/>
              </a:ext>
            </a:extLst>
          </p:cNvPr>
          <p:cNvSpPr>
            <a:spLocks noGrp="1"/>
          </p:cNvSpPr>
          <p:nvPr>
            <p:ph type="title"/>
          </p:nvPr>
        </p:nvSpPr>
        <p:spPr>
          <a:xfrm>
            <a:off x="902189" y="128965"/>
            <a:ext cx="10744131" cy="1356360"/>
          </a:xfrm>
        </p:spPr>
        <p:txBody>
          <a:bodyPr>
            <a:normAutofit/>
          </a:bodyPr>
          <a:lstStyle/>
          <a:p>
            <a:r>
              <a:rPr lang="en-US" sz="2400" dirty="0">
                <a:effectLst/>
                <a:latin typeface="Calibri" panose="020F0502020204030204" pitchFamily="34" charset="0"/>
                <a:ea typeface="Calibri" panose="020F0502020204030204" pitchFamily="34" charset="0"/>
                <a:cs typeface="Tunga" panose="020B0502040204020203" pitchFamily="34" charset="0"/>
              </a:rPr>
              <a:t>Geographic (district) and socioeconomic inequalities of institutional delivery</a:t>
            </a:r>
            <a:endParaRPr lang="en-US" sz="3200" dirty="0"/>
          </a:p>
        </p:txBody>
      </p:sp>
    </p:spTree>
    <p:extLst>
      <p:ext uri="{BB962C8B-B14F-4D97-AF65-F5344CB8AC3E}">
        <p14:creationId xmlns:p14="http://schemas.microsoft.com/office/powerpoint/2010/main" val="220835929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142943" y="1670248"/>
            <a:ext cx="3695700" cy="4114799"/>
          </a:xfrm>
        </p:spPr>
        <p:txBody>
          <a:bodyPr>
            <a:normAutofit/>
          </a:bodyPr>
          <a:lstStyle/>
          <a:p>
            <a:r>
              <a:rPr lang="en-US" sz="2400" dirty="0"/>
              <a:t>Approaches to increase coverage include:</a:t>
            </a:r>
          </a:p>
          <a:p>
            <a:endParaRPr lang="en-US" sz="2400" dirty="0"/>
          </a:p>
        </p:txBody>
      </p:sp>
      <p:pic>
        <p:nvPicPr>
          <p:cNvPr id="4" name="Picture 3">
            <a:extLst>
              <a:ext uri="{FF2B5EF4-FFF2-40B4-BE49-F238E27FC236}">
                <a16:creationId xmlns:a16="http://schemas.microsoft.com/office/drawing/2014/main" id="{37D7EDF3-9511-40CE-BE8F-1F5A9CC4EBA9}"/>
              </a:ext>
            </a:extLst>
          </p:cNvPr>
          <p:cNvPicPr>
            <a:picLocks noChangeAspect="1"/>
          </p:cNvPicPr>
          <p:nvPr/>
        </p:nvPicPr>
        <p:blipFill>
          <a:blip r:embed="rId2"/>
          <a:stretch>
            <a:fillRect/>
          </a:stretch>
        </p:blipFill>
        <p:spPr>
          <a:xfrm>
            <a:off x="6338212" y="1053823"/>
            <a:ext cx="4863019" cy="5549641"/>
          </a:xfrm>
          <a:prstGeom prst="rect">
            <a:avLst/>
          </a:prstGeom>
        </p:spPr>
      </p:pic>
      <p:sp>
        <p:nvSpPr>
          <p:cNvPr id="5" name="Left Brace 4"/>
          <p:cNvSpPr/>
          <p:nvPr/>
        </p:nvSpPr>
        <p:spPr>
          <a:xfrm>
            <a:off x="5853789" y="3805551"/>
            <a:ext cx="381000" cy="1538303"/>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 name="TextBox 6"/>
          <p:cNvSpPr txBox="1"/>
          <p:nvPr/>
        </p:nvSpPr>
        <p:spPr>
          <a:xfrm>
            <a:off x="3834581" y="4251536"/>
            <a:ext cx="2050561" cy="646331"/>
          </a:xfrm>
          <a:prstGeom prst="rect">
            <a:avLst/>
          </a:prstGeom>
          <a:noFill/>
        </p:spPr>
        <p:txBody>
          <a:bodyPr wrap="none" rtlCol="0">
            <a:spAutoFit/>
          </a:bodyPr>
          <a:lstStyle/>
          <a:p>
            <a:r>
              <a:rPr lang="en-US" dirty="0"/>
              <a:t>Improve availability</a:t>
            </a:r>
          </a:p>
          <a:p>
            <a:r>
              <a:rPr lang="en-US" dirty="0"/>
              <a:t>and accessibility</a:t>
            </a:r>
          </a:p>
        </p:txBody>
      </p:sp>
      <p:sp>
        <p:nvSpPr>
          <p:cNvPr id="8" name="Left Brace 7"/>
          <p:cNvSpPr/>
          <p:nvPr/>
        </p:nvSpPr>
        <p:spPr>
          <a:xfrm>
            <a:off x="5853789" y="1823000"/>
            <a:ext cx="381000" cy="1538303"/>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TextBox 8"/>
          <p:cNvSpPr txBox="1"/>
          <p:nvPr/>
        </p:nvSpPr>
        <p:spPr>
          <a:xfrm>
            <a:off x="3834581" y="2268985"/>
            <a:ext cx="2076209" cy="646331"/>
          </a:xfrm>
          <a:prstGeom prst="rect">
            <a:avLst/>
          </a:prstGeom>
          <a:noFill/>
        </p:spPr>
        <p:txBody>
          <a:bodyPr wrap="none" rtlCol="0">
            <a:spAutoFit/>
          </a:bodyPr>
          <a:lstStyle/>
          <a:p>
            <a:r>
              <a:rPr lang="en-US" dirty="0"/>
              <a:t>Improve utilization</a:t>
            </a:r>
          </a:p>
          <a:p>
            <a:r>
              <a:rPr lang="en-US" dirty="0"/>
              <a:t>of available services</a:t>
            </a:r>
          </a:p>
        </p:txBody>
      </p:sp>
    </p:spTree>
    <p:extLst>
      <p:ext uri="{BB962C8B-B14F-4D97-AF65-F5344CB8AC3E}">
        <p14:creationId xmlns:p14="http://schemas.microsoft.com/office/powerpoint/2010/main" val="18188195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992" y="374342"/>
            <a:ext cx="10543032" cy="1143000"/>
          </a:xfrm>
        </p:spPr>
        <p:txBody>
          <a:bodyPr>
            <a:noAutofit/>
          </a:bodyPr>
          <a:lstStyle/>
          <a:p>
            <a:r>
              <a:rPr lang="en-US" sz="2800" b="1" dirty="0">
                <a:solidFill>
                  <a:schemeClr val="tx1"/>
                </a:solidFill>
              </a:rPr>
              <a:t>Block-level distribution of contact coverage for any ANC and institutional delivery in 20 poor performing blocks, by literacy: CBTS R1 (2014/15), R2 (2016) and R3 (2017)</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12" y="1837677"/>
            <a:ext cx="5549653" cy="4107402"/>
          </a:xfrm>
          <a:prstGeom prst="rect">
            <a:avLst/>
          </a:prstGeom>
          <a:noFill/>
          <a:ln>
            <a:noFill/>
          </a:ln>
        </p:spPr>
      </p:pic>
      <p:pic>
        <p:nvPicPr>
          <p:cNvPr id="5" name="Picture 4">
            <a:extLst>
              <a:ext uri="{FF2B5EF4-FFF2-40B4-BE49-F238E27FC236}">
                <a16:creationId xmlns:a16="http://schemas.microsoft.com/office/drawing/2014/main" id="{F8A0CB5C-4FED-5A10-5BF5-C6DBE309A1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920" y="1863851"/>
            <a:ext cx="5404104" cy="4081227"/>
          </a:xfrm>
          <a:prstGeom prst="rect">
            <a:avLst/>
          </a:prstGeom>
          <a:noFill/>
          <a:ln>
            <a:noFill/>
          </a:ln>
        </p:spPr>
      </p:pic>
      <p:sp>
        <p:nvSpPr>
          <p:cNvPr id="6" name="TextBox 5">
            <a:extLst>
              <a:ext uri="{FF2B5EF4-FFF2-40B4-BE49-F238E27FC236}">
                <a16:creationId xmlns:a16="http://schemas.microsoft.com/office/drawing/2014/main" id="{C15BE185-2256-8E12-F5F4-E34A741DA9F0}"/>
              </a:ext>
            </a:extLst>
          </p:cNvPr>
          <p:cNvSpPr txBox="1"/>
          <p:nvPr/>
        </p:nvSpPr>
        <p:spPr>
          <a:xfrm>
            <a:off x="2228296" y="6036816"/>
            <a:ext cx="2521258" cy="369332"/>
          </a:xfrm>
          <a:prstGeom prst="rect">
            <a:avLst/>
          </a:prstGeom>
          <a:noFill/>
        </p:spPr>
        <p:txBody>
          <a:bodyPr wrap="square" rtlCol="0">
            <a:spAutoFit/>
          </a:bodyPr>
          <a:lstStyle/>
          <a:p>
            <a:pPr algn="ctr"/>
            <a:r>
              <a:rPr lang="en-US" dirty="0"/>
              <a:t>Any ANC</a:t>
            </a:r>
          </a:p>
        </p:txBody>
      </p:sp>
      <p:sp>
        <p:nvSpPr>
          <p:cNvPr id="7" name="TextBox 6">
            <a:extLst>
              <a:ext uri="{FF2B5EF4-FFF2-40B4-BE49-F238E27FC236}">
                <a16:creationId xmlns:a16="http://schemas.microsoft.com/office/drawing/2014/main" id="{C15D8322-C8BD-D8D7-D000-2529C0FB1049}"/>
              </a:ext>
            </a:extLst>
          </p:cNvPr>
          <p:cNvSpPr txBox="1"/>
          <p:nvPr/>
        </p:nvSpPr>
        <p:spPr>
          <a:xfrm>
            <a:off x="7759084" y="6036816"/>
            <a:ext cx="2521258" cy="369332"/>
          </a:xfrm>
          <a:prstGeom prst="rect">
            <a:avLst/>
          </a:prstGeom>
          <a:noFill/>
        </p:spPr>
        <p:txBody>
          <a:bodyPr wrap="square" rtlCol="0">
            <a:spAutoFit/>
          </a:bodyPr>
          <a:lstStyle/>
          <a:p>
            <a:pPr algn="ctr"/>
            <a:r>
              <a:rPr lang="en-US" dirty="0"/>
              <a:t>Institutional delivery</a:t>
            </a:r>
          </a:p>
        </p:txBody>
      </p:sp>
    </p:spTree>
    <p:extLst>
      <p:ext uri="{BB962C8B-B14F-4D97-AF65-F5344CB8AC3E}">
        <p14:creationId xmlns:p14="http://schemas.microsoft.com/office/powerpoint/2010/main" val="328846802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70DF04B-C1C1-B5C7-7C35-EDBC115A3F8F}"/>
              </a:ext>
            </a:extLst>
          </p:cNvPr>
          <p:cNvGraphicFramePr>
            <a:graphicFrameLocks/>
          </p:cNvGraphicFramePr>
          <p:nvPr>
            <p:extLst>
              <p:ext uri="{D42A27DB-BD31-4B8C-83A1-F6EECF244321}">
                <p14:modId xmlns:p14="http://schemas.microsoft.com/office/powerpoint/2010/main" val="1077380006"/>
              </p:ext>
            </p:extLst>
          </p:nvPr>
        </p:nvGraphicFramePr>
        <p:xfrm>
          <a:off x="6352016" y="1521041"/>
          <a:ext cx="5461957" cy="47270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227707351"/>
              </p:ext>
            </p:extLst>
          </p:nvPr>
        </p:nvGraphicFramePr>
        <p:xfrm>
          <a:off x="1111008" y="1521041"/>
          <a:ext cx="4984992" cy="472706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10344225" y="191666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526441" y="1764268"/>
            <a:ext cx="1287532" cy="369332"/>
          </a:xfrm>
          <a:prstGeom prst="rect">
            <a:avLst/>
          </a:prstGeom>
          <a:noFill/>
        </p:spPr>
        <p:txBody>
          <a:bodyPr wrap="none" rtlCol="0">
            <a:spAutoFit/>
          </a:bodyPr>
          <a:lstStyle/>
          <a:p>
            <a:r>
              <a:rPr lang="en-US" dirty="0"/>
              <a:t>Literate, R3</a:t>
            </a:r>
          </a:p>
        </p:txBody>
      </p:sp>
      <p:sp>
        <p:nvSpPr>
          <p:cNvPr id="12" name="Oval 11"/>
          <p:cNvSpPr/>
          <p:nvPr/>
        </p:nvSpPr>
        <p:spPr>
          <a:xfrm>
            <a:off x="10345174" y="1524000"/>
            <a:ext cx="152400" cy="152400"/>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526441" y="1415534"/>
            <a:ext cx="1287532" cy="369332"/>
          </a:xfrm>
          <a:prstGeom prst="rect">
            <a:avLst/>
          </a:prstGeom>
          <a:noFill/>
        </p:spPr>
        <p:txBody>
          <a:bodyPr wrap="none" rtlCol="0">
            <a:spAutoFit/>
          </a:bodyPr>
          <a:lstStyle/>
          <a:p>
            <a:r>
              <a:rPr lang="en-US" dirty="0"/>
              <a:t>Literate, R1</a:t>
            </a:r>
          </a:p>
        </p:txBody>
      </p:sp>
      <p:sp>
        <p:nvSpPr>
          <p:cNvPr id="14" name="Oval 13"/>
          <p:cNvSpPr/>
          <p:nvPr/>
        </p:nvSpPr>
        <p:spPr>
          <a:xfrm>
            <a:off x="10344225" y="2602468"/>
            <a:ext cx="152400" cy="152400"/>
          </a:xfrm>
          <a:prstGeom prst="ellipse">
            <a:avLst/>
          </a:prstGeom>
          <a:solidFill>
            <a:srgbClr val="FF9900"/>
          </a:solidFill>
          <a:ln>
            <a:solidFill>
              <a:srgbClr val="5C2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526441" y="2450068"/>
            <a:ext cx="1317348" cy="369332"/>
          </a:xfrm>
          <a:prstGeom prst="rect">
            <a:avLst/>
          </a:prstGeom>
          <a:noFill/>
        </p:spPr>
        <p:txBody>
          <a:bodyPr wrap="none" rtlCol="0">
            <a:spAutoFit/>
          </a:bodyPr>
          <a:lstStyle/>
          <a:p>
            <a:r>
              <a:rPr lang="en-US" dirty="0"/>
              <a:t>Illiterate, R3</a:t>
            </a:r>
          </a:p>
        </p:txBody>
      </p:sp>
      <p:sp>
        <p:nvSpPr>
          <p:cNvPr id="16" name="Oval 15"/>
          <p:cNvSpPr/>
          <p:nvPr/>
        </p:nvSpPr>
        <p:spPr>
          <a:xfrm>
            <a:off x="10345174" y="2209800"/>
            <a:ext cx="152400" cy="152400"/>
          </a:xfrm>
          <a:prstGeom prst="ellipse">
            <a:avLst/>
          </a:prstGeom>
          <a:solidFill>
            <a:srgbClr val="FFCC66"/>
          </a:solidFill>
          <a:ln>
            <a:solidFill>
              <a:srgbClr val="5C2C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10526441" y="2101334"/>
            <a:ext cx="1317348" cy="369332"/>
          </a:xfrm>
          <a:prstGeom prst="rect">
            <a:avLst/>
          </a:prstGeom>
          <a:noFill/>
        </p:spPr>
        <p:txBody>
          <a:bodyPr wrap="none" rtlCol="0">
            <a:spAutoFit/>
          </a:bodyPr>
          <a:lstStyle/>
          <a:p>
            <a:r>
              <a:rPr lang="en-US" dirty="0"/>
              <a:t>Illiterate, R1</a:t>
            </a:r>
          </a:p>
        </p:txBody>
      </p:sp>
      <p:sp>
        <p:nvSpPr>
          <p:cNvPr id="18" name="Title 17"/>
          <p:cNvSpPr>
            <a:spLocks noGrp="1"/>
          </p:cNvSpPr>
          <p:nvPr>
            <p:ph type="title"/>
          </p:nvPr>
        </p:nvSpPr>
        <p:spPr>
          <a:xfrm>
            <a:off x="1376039" y="274638"/>
            <a:ext cx="9614515" cy="1009094"/>
          </a:xfrm>
        </p:spPr>
        <p:txBody>
          <a:bodyPr>
            <a:noAutofit/>
          </a:bodyPr>
          <a:lstStyle/>
          <a:p>
            <a:pPr algn="l"/>
            <a:r>
              <a:rPr lang="en-US" sz="2000" b="1" dirty="0">
                <a:solidFill>
                  <a:schemeClr val="tx1"/>
                </a:solidFill>
              </a:rPr>
              <a:t>Geographic dispersion within blocks of ANC and institutional delivery– scatterplot of the proportion of ASHA areas with no women with 1+ ANC/ID and the proportion of ASHA areas with all women receiving 1+ ANC/ID – 20 poorest performing blocks, 2014/15 (R1) and 2017 (R3)</a:t>
            </a:r>
          </a:p>
        </p:txBody>
      </p:sp>
      <p:sp>
        <p:nvSpPr>
          <p:cNvPr id="3" name="TextBox 2">
            <a:extLst>
              <a:ext uri="{FF2B5EF4-FFF2-40B4-BE49-F238E27FC236}">
                <a16:creationId xmlns:a16="http://schemas.microsoft.com/office/drawing/2014/main" id="{1BBB3668-12B9-69BF-C24F-821F94FCEFA8}"/>
              </a:ext>
            </a:extLst>
          </p:cNvPr>
          <p:cNvSpPr txBox="1"/>
          <p:nvPr/>
        </p:nvSpPr>
        <p:spPr>
          <a:xfrm>
            <a:off x="2262363" y="1579602"/>
            <a:ext cx="2521258" cy="369332"/>
          </a:xfrm>
          <a:prstGeom prst="rect">
            <a:avLst/>
          </a:prstGeom>
          <a:noFill/>
        </p:spPr>
        <p:txBody>
          <a:bodyPr wrap="square" rtlCol="0">
            <a:spAutoFit/>
          </a:bodyPr>
          <a:lstStyle/>
          <a:p>
            <a:pPr algn="ctr"/>
            <a:r>
              <a:rPr lang="en-US" dirty="0"/>
              <a:t>Any ANC</a:t>
            </a:r>
          </a:p>
        </p:txBody>
      </p:sp>
      <p:sp>
        <p:nvSpPr>
          <p:cNvPr id="4" name="TextBox 3">
            <a:extLst>
              <a:ext uri="{FF2B5EF4-FFF2-40B4-BE49-F238E27FC236}">
                <a16:creationId xmlns:a16="http://schemas.microsoft.com/office/drawing/2014/main" id="{3DC1D642-1884-46CA-C284-8237CA4B330F}"/>
              </a:ext>
            </a:extLst>
          </p:cNvPr>
          <p:cNvSpPr txBox="1"/>
          <p:nvPr/>
        </p:nvSpPr>
        <p:spPr>
          <a:xfrm>
            <a:off x="7793151" y="1579602"/>
            <a:ext cx="2521258" cy="369332"/>
          </a:xfrm>
          <a:prstGeom prst="rect">
            <a:avLst/>
          </a:prstGeom>
          <a:noFill/>
        </p:spPr>
        <p:txBody>
          <a:bodyPr wrap="square" rtlCol="0">
            <a:spAutoFit/>
          </a:bodyPr>
          <a:lstStyle/>
          <a:p>
            <a:pPr algn="ctr"/>
            <a:r>
              <a:rPr lang="en-US" dirty="0"/>
              <a:t>Institutional delivery</a:t>
            </a:r>
          </a:p>
        </p:txBody>
      </p:sp>
    </p:spTree>
    <p:extLst>
      <p:ext uri="{BB962C8B-B14F-4D97-AF65-F5344CB8AC3E}">
        <p14:creationId xmlns:p14="http://schemas.microsoft.com/office/powerpoint/2010/main" val="335497974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435089639"/>
              </p:ext>
            </p:extLst>
          </p:nvPr>
        </p:nvGraphicFramePr>
        <p:xfrm>
          <a:off x="2130640" y="1078468"/>
          <a:ext cx="6083393" cy="5521326"/>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8686800" y="198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868067" y="1872734"/>
            <a:ext cx="1287532" cy="369332"/>
          </a:xfrm>
          <a:prstGeom prst="rect">
            <a:avLst/>
          </a:prstGeom>
          <a:noFill/>
        </p:spPr>
        <p:txBody>
          <a:bodyPr wrap="none" rtlCol="0">
            <a:spAutoFit/>
          </a:bodyPr>
          <a:lstStyle/>
          <a:p>
            <a:r>
              <a:rPr lang="en-US" dirty="0"/>
              <a:t>Literate, R3</a:t>
            </a:r>
          </a:p>
        </p:txBody>
      </p:sp>
      <p:sp>
        <p:nvSpPr>
          <p:cNvPr id="12" name="Oval 11"/>
          <p:cNvSpPr/>
          <p:nvPr/>
        </p:nvSpPr>
        <p:spPr>
          <a:xfrm>
            <a:off x="8686800" y="1632466"/>
            <a:ext cx="152400" cy="152400"/>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68067" y="1524000"/>
            <a:ext cx="1287532" cy="369332"/>
          </a:xfrm>
          <a:prstGeom prst="rect">
            <a:avLst/>
          </a:prstGeom>
          <a:noFill/>
        </p:spPr>
        <p:txBody>
          <a:bodyPr wrap="none" rtlCol="0">
            <a:spAutoFit/>
          </a:bodyPr>
          <a:lstStyle/>
          <a:p>
            <a:r>
              <a:rPr lang="en-US" dirty="0"/>
              <a:t>Literate, R1</a:t>
            </a:r>
          </a:p>
        </p:txBody>
      </p:sp>
      <p:sp>
        <p:nvSpPr>
          <p:cNvPr id="14" name="Oval 13"/>
          <p:cNvSpPr/>
          <p:nvPr/>
        </p:nvSpPr>
        <p:spPr>
          <a:xfrm>
            <a:off x="8686800" y="2667000"/>
            <a:ext cx="152400" cy="152400"/>
          </a:xfrm>
          <a:prstGeom prst="ellipse">
            <a:avLst/>
          </a:prstGeom>
          <a:solidFill>
            <a:srgbClr val="FF9900"/>
          </a:solidFill>
          <a:ln>
            <a:solidFill>
              <a:srgbClr val="5C2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868067" y="2558534"/>
            <a:ext cx="1317348" cy="369332"/>
          </a:xfrm>
          <a:prstGeom prst="rect">
            <a:avLst/>
          </a:prstGeom>
          <a:noFill/>
        </p:spPr>
        <p:txBody>
          <a:bodyPr wrap="none" rtlCol="0">
            <a:spAutoFit/>
          </a:bodyPr>
          <a:lstStyle/>
          <a:p>
            <a:r>
              <a:rPr lang="en-US" dirty="0"/>
              <a:t>Illiterate, R3</a:t>
            </a:r>
          </a:p>
        </p:txBody>
      </p:sp>
      <p:sp>
        <p:nvSpPr>
          <p:cNvPr id="16" name="Oval 15"/>
          <p:cNvSpPr/>
          <p:nvPr/>
        </p:nvSpPr>
        <p:spPr>
          <a:xfrm>
            <a:off x="8686800" y="2318266"/>
            <a:ext cx="152400" cy="152400"/>
          </a:xfrm>
          <a:prstGeom prst="ellipse">
            <a:avLst/>
          </a:prstGeom>
          <a:solidFill>
            <a:srgbClr val="FFED01"/>
          </a:solidFill>
          <a:ln>
            <a:solidFill>
              <a:srgbClr val="5C2C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8868067" y="2209800"/>
            <a:ext cx="1317348" cy="369332"/>
          </a:xfrm>
          <a:prstGeom prst="rect">
            <a:avLst/>
          </a:prstGeom>
          <a:noFill/>
        </p:spPr>
        <p:txBody>
          <a:bodyPr wrap="none" rtlCol="0">
            <a:spAutoFit/>
          </a:bodyPr>
          <a:lstStyle/>
          <a:p>
            <a:r>
              <a:rPr lang="en-US" dirty="0"/>
              <a:t>Illiterate, R1</a:t>
            </a:r>
          </a:p>
        </p:txBody>
      </p:sp>
      <p:sp>
        <p:nvSpPr>
          <p:cNvPr id="18" name="Title 17"/>
          <p:cNvSpPr>
            <a:spLocks noGrp="1"/>
          </p:cNvSpPr>
          <p:nvPr>
            <p:ph type="title"/>
          </p:nvPr>
        </p:nvSpPr>
        <p:spPr>
          <a:xfrm>
            <a:off x="1997476" y="385190"/>
            <a:ext cx="8298402" cy="436710"/>
          </a:xfrm>
        </p:spPr>
        <p:txBody>
          <a:bodyPr>
            <a:noAutofit/>
          </a:bodyPr>
          <a:lstStyle/>
          <a:p>
            <a:pPr algn="l"/>
            <a:r>
              <a:rPr lang="en-US" sz="2800" b="1" dirty="0">
                <a:solidFill>
                  <a:schemeClr val="tx1"/>
                </a:solidFill>
              </a:rPr>
              <a:t>Conceptual thought… empirical hallmarks of the </a:t>
            </a:r>
            <a:r>
              <a:rPr lang="en-US" sz="2800" b="1" dirty="0" err="1">
                <a:solidFill>
                  <a:schemeClr val="tx1"/>
                </a:solidFill>
              </a:rPr>
              <a:t>Tanahashi</a:t>
            </a:r>
            <a:r>
              <a:rPr lang="en-US" sz="2800" b="1" dirty="0">
                <a:solidFill>
                  <a:schemeClr val="tx1"/>
                </a:solidFill>
              </a:rPr>
              <a:t> framework</a:t>
            </a:r>
          </a:p>
        </p:txBody>
      </p:sp>
      <p:cxnSp>
        <p:nvCxnSpPr>
          <p:cNvPr id="3" name="Straight Arrow Connector 2"/>
          <p:cNvCxnSpPr/>
          <p:nvPr/>
        </p:nvCxnSpPr>
        <p:spPr>
          <a:xfrm flipH="1">
            <a:off x="3505200" y="5867400"/>
            <a:ext cx="3352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3091117" y="5410200"/>
            <a:ext cx="4483856" cy="369332"/>
          </a:xfrm>
          <a:prstGeom prst="rect">
            <a:avLst/>
          </a:prstGeom>
          <a:noFill/>
        </p:spPr>
        <p:txBody>
          <a:bodyPr wrap="none" rtlCol="0">
            <a:spAutoFit/>
          </a:bodyPr>
          <a:lstStyle/>
          <a:p>
            <a:r>
              <a:rPr lang="en-US" dirty="0"/>
              <a:t>Reduce disparities in availability / accessibility</a:t>
            </a:r>
          </a:p>
        </p:txBody>
      </p:sp>
      <p:cxnSp>
        <p:nvCxnSpPr>
          <p:cNvPr id="19" name="Straight Arrow Connector 18"/>
          <p:cNvCxnSpPr/>
          <p:nvPr/>
        </p:nvCxnSpPr>
        <p:spPr>
          <a:xfrm flipV="1">
            <a:off x="5486400" y="1632467"/>
            <a:ext cx="0" cy="293479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638801" y="2553793"/>
            <a:ext cx="2176365" cy="923330"/>
          </a:xfrm>
          <a:prstGeom prst="rect">
            <a:avLst/>
          </a:prstGeom>
          <a:noFill/>
        </p:spPr>
        <p:txBody>
          <a:bodyPr wrap="none" rtlCol="0">
            <a:spAutoFit/>
          </a:bodyPr>
          <a:lstStyle/>
          <a:p>
            <a:r>
              <a:rPr lang="en-US" dirty="0"/>
              <a:t>Reduce disparities in </a:t>
            </a:r>
          </a:p>
          <a:p>
            <a:r>
              <a:rPr lang="en-US" dirty="0"/>
              <a:t>acceptability</a:t>
            </a:r>
          </a:p>
          <a:p>
            <a:r>
              <a:rPr lang="en-US" dirty="0"/>
              <a:t>and utilization</a:t>
            </a:r>
          </a:p>
        </p:txBody>
      </p:sp>
    </p:spTree>
    <p:extLst>
      <p:ext uri="{BB962C8B-B14F-4D97-AF65-F5344CB8AC3E}">
        <p14:creationId xmlns:p14="http://schemas.microsoft.com/office/powerpoint/2010/main" val="3438618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 of key findings</a:t>
            </a:r>
          </a:p>
        </p:txBody>
      </p:sp>
      <p:sp>
        <p:nvSpPr>
          <p:cNvPr id="4" name="Content Placeholder 3"/>
          <p:cNvSpPr>
            <a:spLocks noGrp="1"/>
          </p:cNvSpPr>
          <p:nvPr>
            <p:ph idx="1"/>
          </p:nvPr>
        </p:nvSpPr>
        <p:spPr/>
        <p:txBody>
          <a:bodyPr>
            <a:normAutofit fontScale="92500"/>
          </a:bodyPr>
          <a:lstStyle/>
          <a:p>
            <a:r>
              <a:rPr lang="en-US" dirty="0"/>
              <a:t>At baseline, Uttar Pradesh had very low contact coverage for most key MNCH interventions, with substantial inequalities by geography and socio-economic position</a:t>
            </a:r>
          </a:p>
          <a:p>
            <a:r>
              <a:rPr lang="en-US" dirty="0"/>
              <a:t>Following large scale initiatives to improve availability, accessibility and acceptability, particularly of ANC and institutional delivery:</a:t>
            </a:r>
          </a:p>
          <a:p>
            <a:pPr lvl="2"/>
            <a:r>
              <a:rPr lang="en-US" dirty="0"/>
              <a:t>Dramatic increases in contact coverage for ANC, and substantial increases in institutional delivery</a:t>
            </a:r>
          </a:p>
          <a:p>
            <a:pPr lvl="2"/>
            <a:r>
              <a:rPr lang="en-US" dirty="0"/>
              <a:t>Substantial reductions in geographic inequalities</a:t>
            </a:r>
          </a:p>
          <a:p>
            <a:r>
              <a:rPr lang="en-US" dirty="0"/>
              <a:t>Substantial reductions in inequalities by socio-economic position were reflected in two ways:</a:t>
            </a:r>
          </a:p>
          <a:p>
            <a:pPr lvl="2"/>
            <a:r>
              <a:rPr lang="en-US" dirty="0"/>
              <a:t>Overall reductions in inequalities in contact coverage, both by maternal education and household wealth (i.e. “pro-equity” effects)</a:t>
            </a:r>
          </a:p>
          <a:p>
            <a:pPr lvl="2"/>
            <a:r>
              <a:rPr lang="en-US" dirty="0"/>
              <a:t>Reductions in geographic inequalities were more substantial for those of lower socio-economic position</a:t>
            </a:r>
          </a:p>
        </p:txBody>
      </p:sp>
    </p:spTree>
    <p:extLst>
      <p:ext uri="{BB962C8B-B14F-4D97-AF65-F5344CB8AC3E}">
        <p14:creationId xmlns:p14="http://schemas.microsoft.com/office/powerpoint/2010/main" val="286293743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 of key findings</a:t>
            </a:r>
          </a:p>
        </p:txBody>
      </p:sp>
      <p:sp>
        <p:nvSpPr>
          <p:cNvPr id="4" name="Content Placeholder 3"/>
          <p:cNvSpPr>
            <a:spLocks noGrp="1"/>
          </p:cNvSpPr>
          <p:nvPr>
            <p:ph idx="1"/>
          </p:nvPr>
        </p:nvSpPr>
        <p:spPr/>
        <p:txBody>
          <a:bodyPr>
            <a:normAutofit/>
          </a:bodyPr>
          <a:lstStyle/>
          <a:p>
            <a:r>
              <a:rPr lang="en-US" dirty="0"/>
              <a:t>The relative progress in availability/accessibility coverage, both overall and in terms of reducing geographic and socioeconomic inequalities, was the greatest for any ANC, followed by institutional delivery, any PNC, full immunization coverage, and was the least for treatment of childhood illnesses</a:t>
            </a:r>
          </a:p>
          <a:p>
            <a:endParaRPr lang="en-US" dirty="0"/>
          </a:p>
          <a:p>
            <a:r>
              <a:rPr lang="en-US" dirty="0"/>
              <a:t>Any of the two - maternal education and household wealth – could be used for measuring the socio-economic inequalities</a:t>
            </a:r>
          </a:p>
        </p:txBody>
      </p:sp>
    </p:spTree>
    <p:extLst>
      <p:ext uri="{BB962C8B-B14F-4D97-AF65-F5344CB8AC3E}">
        <p14:creationId xmlns:p14="http://schemas.microsoft.com/office/powerpoint/2010/main" val="60477707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B9DB-F720-DB86-13E7-ACDB28CCDA6A}"/>
              </a:ext>
            </a:extLst>
          </p:cNvPr>
          <p:cNvSpPr>
            <a:spLocks noGrp="1"/>
          </p:cNvSpPr>
          <p:nvPr>
            <p:ph type="title"/>
          </p:nvPr>
        </p:nvSpPr>
        <p:spPr>
          <a:xfrm>
            <a:off x="935822" y="582967"/>
            <a:ext cx="3912583" cy="1356360"/>
          </a:xfrm>
        </p:spPr>
        <p:txBody>
          <a:bodyPr>
            <a:normAutofit/>
          </a:bodyPr>
          <a:lstStyle/>
          <a:p>
            <a:r>
              <a:rPr lang="en-US" sz="3200" dirty="0"/>
              <a:t>Some further thoughts…</a:t>
            </a:r>
          </a:p>
        </p:txBody>
      </p:sp>
      <p:sp>
        <p:nvSpPr>
          <p:cNvPr id="8" name="Content Placeholder 7">
            <a:extLst>
              <a:ext uri="{FF2B5EF4-FFF2-40B4-BE49-F238E27FC236}">
                <a16:creationId xmlns:a16="http://schemas.microsoft.com/office/drawing/2014/main" id="{62C7EDED-A258-AE1E-26E0-E31C660D0A6C}"/>
              </a:ext>
            </a:extLst>
          </p:cNvPr>
          <p:cNvSpPr>
            <a:spLocks noGrp="1"/>
          </p:cNvSpPr>
          <p:nvPr>
            <p:ph idx="1"/>
          </p:nvPr>
        </p:nvSpPr>
        <p:spPr>
          <a:xfrm>
            <a:off x="935822" y="2030767"/>
            <a:ext cx="3912583" cy="4038600"/>
          </a:xfrm>
        </p:spPr>
        <p:txBody>
          <a:bodyPr>
            <a:normAutofit fontScale="92500" lnSpcReduction="10000"/>
          </a:bodyPr>
          <a:lstStyle/>
          <a:p>
            <a:r>
              <a:rPr lang="en-US" sz="2000" dirty="0"/>
              <a:t>As the state moves from low to high coverage, it is important to identify geographic units with greater socioeconomic inequalities</a:t>
            </a:r>
          </a:p>
          <a:p>
            <a:r>
              <a:rPr lang="en-US" sz="2000" dirty="0"/>
              <a:t>As the overall coverage improves, the inequalities tend to be visible more at the lower geographic units such as the block, </a:t>
            </a:r>
            <a:r>
              <a:rPr lang="en-US" sz="2000" dirty="0" err="1"/>
              <a:t>subcentre</a:t>
            </a:r>
            <a:r>
              <a:rPr lang="en-US" sz="2000" dirty="0"/>
              <a:t>, village, or ASHA area</a:t>
            </a:r>
          </a:p>
          <a:p>
            <a:r>
              <a:rPr lang="en-US" sz="2000" dirty="0"/>
              <a:t>It is critical for programs to have the ability to identify smaller geographies that are lacking in availability/accessibility</a:t>
            </a:r>
          </a:p>
        </p:txBody>
      </p:sp>
      <p:pic>
        <p:nvPicPr>
          <p:cNvPr id="3" name="Content Placeholder 3">
            <a:extLst>
              <a:ext uri="{FF2B5EF4-FFF2-40B4-BE49-F238E27FC236}">
                <a16:creationId xmlns:a16="http://schemas.microsoft.com/office/drawing/2014/main" id="{AE30B6A7-678E-F5A7-1B49-EE169BA6BC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210602" y="1393315"/>
            <a:ext cx="6045576" cy="4947213"/>
          </a:xfrm>
          <a:prstGeom prst="rect">
            <a:avLst/>
          </a:prstGeom>
          <a:noFill/>
        </p:spPr>
      </p:pic>
    </p:spTree>
    <p:extLst>
      <p:ext uri="{BB962C8B-B14F-4D97-AF65-F5344CB8AC3E}">
        <p14:creationId xmlns:p14="http://schemas.microsoft.com/office/powerpoint/2010/main" val="53853687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AD299C4-78A1-3730-B5A4-520DECEE5345}"/>
              </a:ext>
            </a:extLst>
          </p:cNvPr>
          <p:cNvSpPr>
            <a:spLocks noGrp="1"/>
          </p:cNvSpPr>
          <p:nvPr>
            <p:ph type="title"/>
          </p:nvPr>
        </p:nvSpPr>
        <p:spPr>
          <a:xfrm>
            <a:off x="441009" y="873457"/>
            <a:ext cx="3273042" cy="5222543"/>
          </a:xfrm>
        </p:spPr>
        <p:txBody>
          <a:bodyPr>
            <a:normAutofit/>
          </a:bodyPr>
          <a:lstStyle/>
          <a:p>
            <a:r>
              <a:rPr lang="en-US" sz="2800">
                <a:solidFill>
                  <a:srgbClr val="FFFFFF"/>
                </a:solidFill>
              </a:rPr>
              <a:t>Acknowledgements</a:t>
            </a:r>
          </a:p>
        </p:txBody>
      </p:sp>
      <p:sp>
        <p:nvSpPr>
          <p:cNvPr id="3" name="Content Placeholder 2">
            <a:extLst>
              <a:ext uri="{FF2B5EF4-FFF2-40B4-BE49-F238E27FC236}">
                <a16:creationId xmlns:a16="http://schemas.microsoft.com/office/drawing/2014/main" id="{C5E1CBDD-FD02-7554-1779-F16696D45C6D}"/>
              </a:ext>
            </a:extLst>
          </p:cNvPr>
          <p:cNvSpPr>
            <a:spLocks noGrp="1"/>
          </p:cNvSpPr>
          <p:nvPr>
            <p:ph idx="1"/>
          </p:nvPr>
        </p:nvSpPr>
        <p:spPr>
          <a:xfrm>
            <a:off x="4995081" y="873457"/>
            <a:ext cx="6020790" cy="5222543"/>
          </a:xfrm>
        </p:spPr>
        <p:txBody>
          <a:bodyPr anchor="ctr">
            <a:normAutofit/>
          </a:bodyPr>
          <a:lstStyle/>
          <a:p>
            <a:r>
              <a:rPr lang="en-US" sz="2000" b="1" dirty="0"/>
              <a:t>Dr. James Blanchard</a:t>
            </a:r>
            <a:r>
              <a:rPr lang="en-US" sz="2000" dirty="0"/>
              <a:t>, Director, Institute for Global Public Health</a:t>
            </a:r>
          </a:p>
          <a:p>
            <a:r>
              <a:rPr lang="en-US" sz="2000" b="1" dirty="0"/>
              <a:t>Dr. N  </a:t>
            </a:r>
            <a:r>
              <a:rPr lang="en-US" sz="2000" b="1" dirty="0" err="1"/>
              <a:t>Vasantha</a:t>
            </a:r>
            <a:r>
              <a:rPr lang="en-US" sz="2000" b="1" dirty="0"/>
              <a:t> Kumar</a:t>
            </a:r>
            <a:r>
              <a:rPr lang="en-US" sz="2000" dirty="0"/>
              <a:t>, IAS, Executive Director, Uttar Pradesh Technical Support Unit</a:t>
            </a:r>
          </a:p>
          <a:p>
            <a:r>
              <a:rPr lang="en-US" sz="2000" b="1" dirty="0"/>
              <a:t>Dr. Shajy Isac</a:t>
            </a:r>
            <a:r>
              <a:rPr lang="en-US" sz="2000" dirty="0"/>
              <a:t>, University of Manitoba/India Health Action Trust</a:t>
            </a:r>
          </a:p>
          <a:p>
            <a:r>
              <a:rPr lang="en-US" sz="2000" b="1" dirty="0"/>
              <a:t>Dr. Ravi Prakash</a:t>
            </a:r>
            <a:r>
              <a:rPr lang="en-US" sz="2000" dirty="0"/>
              <a:t>, University of Manitoba/India Health Action Trust</a:t>
            </a:r>
          </a:p>
          <a:p>
            <a:r>
              <a:rPr lang="en-US" sz="2000" b="1" dirty="0"/>
              <a:t>Dr. Andrea Blanchard</a:t>
            </a:r>
            <a:r>
              <a:rPr lang="en-US" sz="2000" dirty="0"/>
              <a:t>, University of Manitoba</a:t>
            </a:r>
          </a:p>
          <a:p>
            <a:r>
              <a:rPr lang="en-US" sz="2000" b="1" dirty="0"/>
              <a:t>Dr. Bidyadhar </a:t>
            </a:r>
            <a:r>
              <a:rPr lang="en-US" sz="2000" b="1" dirty="0" err="1"/>
              <a:t>Dehuri</a:t>
            </a:r>
            <a:r>
              <a:rPr lang="en-US" sz="2000" dirty="0"/>
              <a:t>, Uttar Pradesh Technical support Unit</a:t>
            </a:r>
          </a:p>
        </p:txBody>
      </p:sp>
    </p:spTree>
    <p:extLst>
      <p:ext uri="{BB962C8B-B14F-4D97-AF65-F5344CB8AC3E}">
        <p14:creationId xmlns:p14="http://schemas.microsoft.com/office/powerpoint/2010/main" val="309496461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425AA2-4B6F-EDEE-2A36-A454B9BBF10D}"/>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148FA1EF-16A1-7F2A-1CB1-929331ED7A71}"/>
              </a:ext>
            </a:extLst>
          </p:cNvPr>
          <p:cNvSpPr>
            <a:spLocks noGrp="1"/>
          </p:cNvSpPr>
          <p:nvPr>
            <p:ph type="body" idx="1"/>
          </p:nvPr>
        </p:nvSpPr>
        <p:spPr/>
        <p:txBody>
          <a:bodyPr/>
          <a:lstStyle/>
          <a:p>
            <a:r>
              <a:rPr lang="en-US" dirty="0"/>
              <a:t>Any questions/suggestions/thoughts?</a:t>
            </a:r>
          </a:p>
        </p:txBody>
      </p:sp>
    </p:spTree>
    <p:extLst>
      <p:ext uri="{BB962C8B-B14F-4D97-AF65-F5344CB8AC3E}">
        <p14:creationId xmlns:p14="http://schemas.microsoft.com/office/powerpoint/2010/main" val="2313715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F82C-8929-1A4B-9372-3DEB9A31E7B5}"/>
              </a:ext>
            </a:extLst>
          </p:cNvPr>
          <p:cNvSpPr>
            <a:spLocks noGrp="1"/>
          </p:cNvSpPr>
          <p:nvPr>
            <p:ph type="title"/>
          </p:nvPr>
        </p:nvSpPr>
        <p:spPr/>
        <p:txBody>
          <a:bodyPr/>
          <a:lstStyle/>
          <a:p>
            <a:r>
              <a:rPr lang="en-US" dirty="0"/>
              <a:t>Idea…</a:t>
            </a:r>
          </a:p>
        </p:txBody>
      </p:sp>
      <p:sp>
        <p:nvSpPr>
          <p:cNvPr id="5" name="Content Placeholder 4">
            <a:extLst>
              <a:ext uri="{FF2B5EF4-FFF2-40B4-BE49-F238E27FC236}">
                <a16:creationId xmlns:a16="http://schemas.microsoft.com/office/drawing/2014/main" id="{D6086583-78EC-D0AE-5B14-7EC987104438}"/>
              </a:ext>
            </a:extLst>
          </p:cNvPr>
          <p:cNvSpPr>
            <a:spLocks noGrp="1"/>
          </p:cNvSpPr>
          <p:nvPr>
            <p:ph idx="1"/>
          </p:nvPr>
        </p:nvSpPr>
        <p:spPr>
          <a:xfrm>
            <a:off x="1143000" y="1890943"/>
            <a:ext cx="9872871" cy="4536489"/>
          </a:xfrm>
        </p:spPr>
        <p:txBody>
          <a:bodyPr>
            <a:normAutofit/>
          </a:bodyPr>
          <a:lstStyle/>
          <a:p>
            <a:endParaRPr lang="en-US" sz="1800" dirty="0">
              <a:effectLst/>
              <a:latin typeface="Calibri" panose="020F0502020204030204" pitchFamily="34" charset="0"/>
              <a:ea typeface="Calibri" panose="020F0502020204030204" pitchFamily="34" charset="0"/>
              <a:cs typeface="Tunga" panose="020B0502040204020203" pitchFamily="34" charset="0"/>
            </a:endParaRPr>
          </a:p>
          <a:p>
            <a:r>
              <a:rPr lang="en-US" sz="1800" dirty="0">
                <a:effectLst/>
                <a:latin typeface="Calibri" panose="020F0502020204030204" pitchFamily="34" charset="0"/>
                <a:ea typeface="Calibri" panose="020F0502020204030204" pitchFamily="34" charset="0"/>
                <a:cs typeface="Tunga" panose="020B0502040204020203" pitchFamily="34" charset="0"/>
              </a:rPr>
              <a:t>Geographic disparities in contact coverage for a service is primarily driven by “availability” and “accessibility”, closely linked to its delivery platform </a:t>
            </a:r>
          </a:p>
          <a:p>
            <a:r>
              <a:rPr lang="en-US" sz="1800" dirty="0">
                <a:effectLst/>
                <a:latin typeface="Calibri" panose="020F0502020204030204" pitchFamily="34" charset="0"/>
                <a:ea typeface="Calibri" panose="020F0502020204030204" pitchFamily="34" charset="0"/>
                <a:cs typeface="Tunga" panose="020B0502040204020203" pitchFamily="34" charset="0"/>
              </a:rPr>
              <a:t>Socioeconomic disparities in contact coverage for a service is primarily driven by “acceptability/utilization” factors</a:t>
            </a:r>
          </a:p>
          <a:p>
            <a:r>
              <a:rPr lang="en-US" sz="1800" dirty="0">
                <a:effectLst/>
                <a:latin typeface="Calibri" panose="020F0502020204030204" pitchFamily="34" charset="0"/>
                <a:ea typeface="Calibri" panose="020F0502020204030204" pitchFamily="34" charset="0"/>
                <a:cs typeface="Tunga" panose="020B0502040204020203" pitchFamily="34" charset="0"/>
              </a:rPr>
              <a:t>As the proportion of geographic areas where 0% of women/children have contact coverage diminishes, geographic inequalities in availability/accessibility coverage diminish</a:t>
            </a:r>
          </a:p>
          <a:p>
            <a:pPr lvl="2"/>
            <a:r>
              <a:rPr lang="en-US" sz="1400" dirty="0">
                <a:effectLst/>
                <a:latin typeface="Calibri" panose="020F0502020204030204" pitchFamily="34" charset="0"/>
                <a:ea typeface="Calibri" panose="020F0502020204030204" pitchFamily="34" charset="0"/>
                <a:cs typeface="Tunga" panose="020B0502040204020203" pitchFamily="34" charset="0"/>
              </a:rPr>
              <a:t>If this occurs for women/children at all levels of the socioeconomic position, it suggests that improved availability/accessibility is a key pathway to reducing inequalities based on socioeconomic position</a:t>
            </a:r>
          </a:p>
          <a:p>
            <a:r>
              <a:rPr lang="en-US" sz="1800" dirty="0">
                <a:latin typeface="Calibri" panose="020F0502020204030204" pitchFamily="34" charset="0"/>
                <a:ea typeface="Calibri" panose="020F0502020204030204" pitchFamily="34" charset="0"/>
                <a:cs typeface="Tunga" panose="020B0502040204020203" pitchFamily="34" charset="0"/>
              </a:rPr>
              <a:t>As the proportion of geographic areas where 100% of women/children have contact coverage increases, geographic inequalities in acceptability/utilization diminish</a:t>
            </a:r>
            <a:endParaRPr lang="en-US" sz="1800" dirty="0">
              <a:effectLst/>
              <a:latin typeface="Calibri" panose="020F0502020204030204" pitchFamily="34" charset="0"/>
              <a:ea typeface="Calibri" panose="020F0502020204030204" pitchFamily="34" charset="0"/>
              <a:cs typeface="Tunga" panose="020B0502040204020203" pitchFamily="34" charset="0"/>
            </a:endParaRPr>
          </a:p>
          <a:p>
            <a:r>
              <a:rPr lang="en-US" sz="1800" dirty="0">
                <a:latin typeface="Calibri" panose="020F0502020204030204" pitchFamily="34" charset="0"/>
                <a:ea typeface="Calibri" panose="020F0502020204030204" pitchFamily="34" charset="0"/>
                <a:cs typeface="Tunga" panose="020B0502040204020203" pitchFamily="34" charset="0"/>
              </a:rPr>
              <a:t>Geographic and socioeconomic inequalities in coverage are not the same for different MNCH services</a:t>
            </a:r>
          </a:p>
          <a:p>
            <a:endParaRPr lang="en-US" sz="1800" dirty="0"/>
          </a:p>
        </p:txBody>
      </p:sp>
    </p:spTree>
    <p:extLst>
      <p:ext uri="{BB962C8B-B14F-4D97-AF65-F5344CB8AC3E}">
        <p14:creationId xmlns:p14="http://schemas.microsoft.com/office/powerpoint/2010/main" val="39046996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F82C-8929-1A4B-9372-3DEB9A31E7B5}"/>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D6086583-78EC-D0AE-5B14-7EC987104438}"/>
              </a:ext>
            </a:extLst>
          </p:cNvPr>
          <p:cNvSpPr>
            <a:spLocks noGrp="1"/>
          </p:cNvSpPr>
          <p:nvPr>
            <p:ph idx="1"/>
          </p:nvPr>
        </p:nvSpPr>
        <p:spPr>
          <a:xfrm>
            <a:off x="1143000" y="1890943"/>
            <a:ext cx="9872871" cy="4536489"/>
          </a:xfrm>
        </p:spPr>
        <p:txBody>
          <a:bodyPr>
            <a:normAutofit/>
          </a:bodyPr>
          <a:lstStyle/>
          <a:p>
            <a:endParaRPr lang="en-US" sz="1800" dirty="0">
              <a:effectLst/>
              <a:latin typeface="Calibri" panose="020F0502020204030204" pitchFamily="34" charset="0"/>
              <a:ea typeface="Calibri" panose="020F0502020204030204" pitchFamily="34" charset="0"/>
              <a:cs typeface="Tunga" panose="020B0502040204020203" pitchFamily="34" charset="0"/>
            </a:endParaRPr>
          </a:p>
          <a:p>
            <a:pPr marL="674370" indent="-285750">
              <a:lnSpc>
                <a:spcPct val="107000"/>
              </a:lnSpc>
              <a:spcBef>
                <a:spcPts val="0"/>
              </a:spcBef>
              <a:spcAft>
                <a:spcPts val="80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unga" panose="020B0502040204020203" pitchFamily="34" charset="0"/>
              </a:rPr>
              <a:t>To describe how the patterns of geographic and socioeconomic inequalities in crude coverage differ for different services</a:t>
            </a:r>
          </a:p>
          <a:p>
            <a:pPr marL="674370" indent="-285750">
              <a:lnSpc>
                <a:spcPct val="107000"/>
              </a:lnSpc>
              <a:spcBef>
                <a:spcPts val="0"/>
              </a:spcBef>
              <a:spcAft>
                <a:spcPts val="80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unga" panose="020B0502040204020203" pitchFamily="34" charset="0"/>
            </a:endParaRPr>
          </a:p>
          <a:p>
            <a:pPr marL="674370" indent="-285750">
              <a:lnSpc>
                <a:spcPct val="107000"/>
              </a:lnSpc>
              <a:spcBef>
                <a:spcPts val="0"/>
              </a:spcBef>
              <a:spcAft>
                <a:spcPts val="80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unga" panose="020B0502040204020203" pitchFamily="34" charset="0"/>
              </a:rPr>
              <a:t>To describe how the patterns of geographic and socioeconomic inequalities in crude coverage for different services differ according to different socioeconomic indicators</a:t>
            </a:r>
            <a:endParaRPr lang="en-US" sz="2000" dirty="0">
              <a:effectLst/>
              <a:latin typeface="Calibri" panose="020F0502020204030204" pitchFamily="34" charset="0"/>
              <a:ea typeface="Calibri" panose="020F0502020204030204" pitchFamily="34" charset="0"/>
              <a:cs typeface="Tunga" panose="020B0502040204020203" pitchFamily="34" charset="0"/>
            </a:endParaRPr>
          </a:p>
          <a:p>
            <a:endParaRPr lang="en-US" sz="1800" dirty="0"/>
          </a:p>
        </p:txBody>
      </p:sp>
    </p:spTree>
    <p:extLst>
      <p:ext uri="{BB962C8B-B14F-4D97-AF65-F5344CB8AC3E}">
        <p14:creationId xmlns:p14="http://schemas.microsoft.com/office/powerpoint/2010/main" val="199660898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F82C-8929-1A4B-9372-3DEB9A31E7B5}"/>
              </a:ext>
            </a:extLst>
          </p:cNvPr>
          <p:cNvSpPr>
            <a:spLocks noGrp="1"/>
          </p:cNvSpPr>
          <p:nvPr>
            <p:ph type="title"/>
          </p:nvPr>
        </p:nvSpPr>
        <p:spPr/>
        <p:txBody>
          <a:bodyPr/>
          <a:lstStyle/>
          <a:p>
            <a:r>
              <a:rPr lang="en-US" dirty="0"/>
              <a:t>Methods (1/4)</a:t>
            </a:r>
          </a:p>
        </p:txBody>
      </p:sp>
      <p:sp>
        <p:nvSpPr>
          <p:cNvPr id="5" name="Content Placeholder 4">
            <a:extLst>
              <a:ext uri="{FF2B5EF4-FFF2-40B4-BE49-F238E27FC236}">
                <a16:creationId xmlns:a16="http://schemas.microsoft.com/office/drawing/2014/main" id="{3AD98F41-FE2D-7E88-FCA6-288A6F0D0AB7}"/>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unga" panose="020B0502040204020203" pitchFamily="34" charset="0"/>
              </a:rPr>
              <a:t>Geographic inequalities</a:t>
            </a:r>
          </a:p>
          <a:p>
            <a:pPr marL="685800" lvl="2" indent="-342900">
              <a:lnSpc>
                <a:spcPct val="107000"/>
              </a:lnSpc>
              <a:spcBef>
                <a:spcPts val="0"/>
              </a:spcBef>
              <a:spcAft>
                <a:spcPts val="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Tunga" panose="020B0502040204020203" pitchFamily="34" charset="0"/>
              </a:rPr>
              <a:t>District</a:t>
            </a:r>
          </a:p>
          <a:p>
            <a:pPr marL="685800" lvl="2" indent="-342900">
              <a:lnSpc>
                <a:spcPct val="107000"/>
              </a:lnSpc>
              <a:spcBef>
                <a:spcPts val="0"/>
              </a:spcBef>
              <a:spcAft>
                <a:spcPts val="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Tunga" panose="020B0502040204020203" pitchFamily="34" charset="0"/>
              </a:rPr>
              <a:t>Block</a:t>
            </a:r>
          </a:p>
          <a:p>
            <a:pPr marL="411480" lvl="1" indent="-342900">
              <a:lnSpc>
                <a:spcPct val="107000"/>
              </a:lnSpc>
              <a:spcBef>
                <a:spcPts val="0"/>
              </a:spcBef>
              <a:spcAft>
                <a:spcPts val="0"/>
              </a:spcAft>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cs typeface="Tunga" panose="020B0502040204020203"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unga" panose="020B0502040204020203" pitchFamily="34" charset="0"/>
              </a:rPr>
              <a:t>Socioeconomic inequalities</a:t>
            </a:r>
          </a:p>
          <a:p>
            <a:pPr marL="685800" lvl="2" indent="-342900">
              <a:lnSpc>
                <a:spcPct val="107000"/>
              </a:lnSpc>
              <a:spcBef>
                <a:spcPts val="0"/>
              </a:spcBef>
              <a:spcAft>
                <a:spcPts val="0"/>
              </a:spcAft>
              <a:buFont typeface="Courier New" panose="02070309020205020404" pitchFamily="49" charset="0"/>
              <a:buChar char="o"/>
            </a:pPr>
            <a:r>
              <a:rPr lang="en-US" sz="2200" dirty="0">
                <a:effectLst/>
                <a:latin typeface="Calibri" panose="020F0502020204030204" pitchFamily="34" charset="0"/>
                <a:ea typeface="Calibri" panose="020F0502020204030204" pitchFamily="34" charset="0"/>
                <a:cs typeface="Tunga" panose="020B0502040204020203" pitchFamily="34" charset="0"/>
              </a:rPr>
              <a:t>Maternal education (both for the district and block level inequalities)</a:t>
            </a:r>
          </a:p>
          <a:p>
            <a:pPr marL="685800" lvl="2" indent="-342900">
              <a:lnSpc>
                <a:spcPct val="107000"/>
              </a:lnSpc>
              <a:spcBef>
                <a:spcPts val="0"/>
              </a:spcBef>
              <a:spcAft>
                <a:spcPts val="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Tunga" panose="020B0502040204020203" pitchFamily="34" charset="0"/>
              </a:rPr>
              <a:t>Household wealth </a:t>
            </a:r>
            <a:r>
              <a:rPr lang="en-US" sz="2200" dirty="0" err="1">
                <a:latin typeface="Calibri" panose="020F0502020204030204" pitchFamily="34" charset="0"/>
                <a:ea typeface="Calibri" panose="020F0502020204030204" pitchFamily="34" charset="0"/>
                <a:cs typeface="Tunga" panose="020B0502040204020203" pitchFamily="34" charset="0"/>
              </a:rPr>
              <a:t>tertile</a:t>
            </a:r>
            <a:r>
              <a:rPr lang="en-US" sz="2200" dirty="0">
                <a:latin typeface="Calibri" panose="020F0502020204030204" pitchFamily="34" charset="0"/>
                <a:ea typeface="Calibri" panose="020F0502020204030204" pitchFamily="34" charset="0"/>
                <a:cs typeface="Tunga" panose="020B0502040204020203" pitchFamily="34" charset="0"/>
              </a:rPr>
              <a:t> (only for district level inequalities)</a:t>
            </a:r>
            <a:endParaRPr lang="en-US" sz="2200" dirty="0">
              <a:effectLst/>
              <a:latin typeface="Calibri" panose="020F0502020204030204" pitchFamily="34" charset="0"/>
              <a:ea typeface="Calibri" panose="020F0502020204030204" pitchFamily="34" charset="0"/>
              <a:cs typeface="Tunga" panose="020B0502040204020203" pitchFamily="34" charset="0"/>
            </a:endParaRPr>
          </a:p>
          <a:p>
            <a:pPr marL="342900" marR="0" lvl="0" indent="-342900">
              <a:lnSpc>
                <a:spcPct val="107000"/>
              </a:lnSpc>
              <a:spcBef>
                <a:spcPts val="0"/>
              </a:spcBef>
              <a:spcAft>
                <a:spcPts val="0"/>
              </a:spcAft>
              <a:buFont typeface="Calibri" panose="020F0502020204030204" pitchFamily="34" charset="0"/>
              <a:buChar char="-"/>
            </a:pPr>
            <a:endParaRPr lang="en-US" sz="2000" dirty="0">
              <a:effectLst/>
              <a:latin typeface="Calibri" panose="020F0502020204030204" pitchFamily="34" charset="0"/>
              <a:ea typeface="Calibri" panose="020F0502020204030204" pitchFamily="34" charset="0"/>
              <a:cs typeface="Tunga" panose="020B0502040204020203"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unga" panose="020B0502040204020203" pitchFamily="34" charset="0"/>
              </a:rPr>
              <a:t>MNCH services</a:t>
            </a:r>
          </a:p>
          <a:p>
            <a:pPr marL="674370"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Any antenatal care</a:t>
            </a:r>
          </a:p>
          <a:p>
            <a:pPr marL="674370"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Institutional delivery</a:t>
            </a:r>
          </a:p>
          <a:p>
            <a:pPr marL="674370"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Any postnatal care for mother or </a:t>
            </a:r>
            <a:r>
              <a:rPr lang="en-US" dirty="0">
                <a:latin typeface="Calibri" panose="020F0502020204030204" pitchFamily="34" charset="0"/>
                <a:ea typeface="Calibri" panose="020F0502020204030204" pitchFamily="34" charset="0"/>
                <a:cs typeface="Tunga" panose="020B0502040204020203" pitchFamily="34" charset="0"/>
              </a:rPr>
              <a:t>newborn, </a:t>
            </a:r>
            <a:r>
              <a:rPr lang="en-US" dirty="0">
                <a:effectLst/>
                <a:latin typeface="Calibri" panose="020F0502020204030204" pitchFamily="34" charset="0"/>
                <a:ea typeface="Calibri" panose="020F0502020204030204" pitchFamily="34" charset="0"/>
                <a:cs typeface="Tunga" panose="020B0502040204020203" pitchFamily="34" charset="0"/>
              </a:rPr>
              <a:t>within 48 hours of delivery</a:t>
            </a:r>
          </a:p>
          <a:p>
            <a:pPr marL="674370"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unga" panose="020B0502040204020203" pitchFamily="34" charset="0"/>
              </a:rPr>
              <a:t>All primary vaccinations </a:t>
            </a:r>
            <a:r>
              <a:rPr lang="en-US" dirty="0">
                <a:effectLst/>
                <a:latin typeface="Calibri" panose="020F0502020204030204" pitchFamily="34" charset="0"/>
                <a:ea typeface="Calibri" panose="020F0502020204030204" pitchFamily="34" charset="0"/>
                <a:cs typeface="Tunga" panose="020B0502040204020203" pitchFamily="34" charset="0"/>
              </a:rPr>
              <a:t>for children</a:t>
            </a:r>
          </a:p>
          <a:p>
            <a:pPr marL="674370"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Medical treatment for children with symptoms of fever, ARI and diarrhea</a:t>
            </a:r>
          </a:p>
          <a:p>
            <a:endParaRPr lang="en-US" sz="2000" dirty="0"/>
          </a:p>
        </p:txBody>
      </p:sp>
      <p:sp>
        <p:nvSpPr>
          <p:cNvPr id="3" name="Right Brace 2">
            <a:extLst>
              <a:ext uri="{FF2B5EF4-FFF2-40B4-BE49-F238E27FC236}">
                <a16:creationId xmlns:a16="http://schemas.microsoft.com/office/drawing/2014/main" id="{AC1CA67D-2669-43D8-557F-BC37475D4C2C}"/>
              </a:ext>
            </a:extLst>
          </p:cNvPr>
          <p:cNvSpPr/>
          <p:nvPr/>
        </p:nvSpPr>
        <p:spPr>
          <a:xfrm>
            <a:off x="4199137" y="4412202"/>
            <a:ext cx="45719" cy="44388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AC452DF2-475C-B89B-92C2-9FF07F084FA5}"/>
              </a:ext>
            </a:extLst>
          </p:cNvPr>
          <p:cNvSpPr/>
          <p:nvPr/>
        </p:nvSpPr>
        <p:spPr>
          <a:xfrm>
            <a:off x="4483223" y="4412202"/>
            <a:ext cx="2210540" cy="443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Both for district and block level inequalities</a:t>
            </a:r>
          </a:p>
        </p:txBody>
      </p:sp>
      <p:sp>
        <p:nvSpPr>
          <p:cNvPr id="8" name="Rectangle 7">
            <a:extLst>
              <a:ext uri="{FF2B5EF4-FFF2-40B4-BE49-F238E27FC236}">
                <a16:creationId xmlns:a16="http://schemas.microsoft.com/office/drawing/2014/main" id="{74CA6300-F90E-B662-F683-0CBCD2AFAAD3}"/>
              </a:ext>
            </a:extLst>
          </p:cNvPr>
          <p:cNvSpPr/>
          <p:nvPr/>
        </p:nvSpPr>
        <p:spPr>
          <a:xfrm>
            <a:off x="9729926" y="5149047"/>
            <a:ext cx="1577564" cy="443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Only for district level inequalities</a:t>
            </a:r>
          </a:p>
        </p:txBody>
      </p:sp>
      <p:sp>
        <p:nvSpPr>
          <p:cNvPr id="9" name="Right Brace 8">
            <a:extLst>
              <a:ext uri="{FF2B5EF4-FFF2-40B4-BE49-F238E27FC236}">
                <a16:creationId xmlns:a16="http://schemas.microsoft.com/office/drawing/2014/main" id="{555D15A4-60DC-BFF4-3817-073F7BB099F5}"/>
              </a:ext>
            </a:extLst>
          </p:cNvPr>
          <p:cNvSpPr/>
          <p:nvPr/>
        </p:nvSpPr>
        <p:spPr>
          <a:xfrm>
            <a:off x="9587883" y="5033638"/>
            <a:ext cx="45719" cy="67470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0507087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F82C-8929-1A4B-9372-3DEB9A31E7B5}"/>
              </a:ext>
            </a:extLst>
          </p:cNvPr>
          <p:cNvSpPr>
            <a:spLocks noGrp="1"/>
          </p:cNvSpPr>
          <p:nvPr>
            <p:ph type="title"/>
          </p:nvPr>
        </p:nvSpPr>
        <p:spPr/>
        <p:txBody>
          <a:bodyPr/>
          <a:lstStyle/>
          <a:p>
            <a:r>
              <a:rPr lang="en-US" dirty="0"/>
              <a:t>Methods (2/4)</a:t>
            </a:r>
          </a:p>
        </p:txBody>
      </p:sp>
      <p:sp>
        <p:nvSpPr>
          <p:cNvPr id="5" name="Content Placeholder 4">
            <a:extLst>
              <a:ext uri="{FF2B5EF4-FFF2-40B4-BE49-F238E27FC236}">
                <a16:creationId xmlns:a16="http://schemas.microsoft.com/office/drawing/2014/main" id="{3AD98F41-FE2D-7E88-FCA6-288A6F0D0AB7}"/>
              </a:ext>
            </a:extLst>
          </p:cNvPr>
          <p:cNvSpPr>
            <a:spLocks noGrp="1"/>
          </p:cNvSpPr>
          <p:nvPr>
            <p:ph idx="1"/>
          </p:nvPr>
        </p:nvSpPr>
        <p:spPr>
          <a:xfrm>
            <a:off x="1159564" y="1791070"/>
            <a:ext cx="9872871" cy="4038600"/>
          </a:xfrm>
        </p:spPr>
        <p:txBody>
          <a:bodyPr>
            <a:noAutofit/>
          </a:bodyPr>
          <a:lstStyle/>
          <a:p>
            <a:pPr marL="342900" marR="0" lvl="0" indent="-342900">
              <a:lnSpc>
                <a:spcPct val="107000"/>
              </a:lnSpc>
              <a:spcBef>
                <a:spcPts val="0"/>
              </a:spcBef>
              <a:spcAft>
                <a:spcPts val="0"/>
              </a:spcAft>
              <a:buFont typeface="Calibri" panose="020F0502020204030204" pitchFamily="34" charset="0"/>
              <a:buChar char="-"/>
            </a:pPr>
            <a:r>
              <a:rPr lang="en-US" sz="2000" dirty="0">
                <a:effectLst/>
                <a:latin typeface="Calibri" panose="020F0502020204030204" pitchFamily="34" charset="0"/>
                <a:ea typeface="Calibri" panose="020F0502020204030204" pitchFamily="34" charset="0"/>
                <a:cs typeface="Tunga" panose="020B0502040204020203" pitchFamily="34" charset="0"/>
              </a:rPr>
              <a:t>For studying the </a:t>
            </a:r>
            <a:r>
              <a:rPr lang="en-US" sz="2000" b="1" dirty="0">
                <a:effectLst/>
                <a:latin typeface="Calibri" panose="020F0502020204030204" pitchFamily="34" charset="0"/>
                <a:ea typeface="Calibri" panose="020F0502020204030204" pitchFamily="34" charset="0"/>
                <a:cs typeface="Tunga" panose="020B0502040204020203" pitchFamily="34" charset="0"/>
              </a:rPr>
              <a:t>district level inequalities</a:t>
            </a:r>
            <a:r>
              <a:rPr lang="en-US" sz="2000" dirty="0">
                <a:effectLst/>
                <a:latin typeface="Calibri" panose="020F0502020204030204" pitchFamily="34" charset="0"/>
                <a:ea typeface="Calibri" panose="020F0502020204030204" pitchFamily="34" charset="0"/>
                <a:cs typeface="Tunga" panose="020B0502040204020203" pitchFamily="34" charset="0"/>
              </a:rPr>
              <a:t>, data from the last two rounds of National Family Health Survey (NFHS) were used: 2015-16 and 2020-21</a:t>
            </a:r>
          </a:p>
          <a:p>
            <a:pPr marL="342900" marR="0" lvl="0" indent="-342900">
              <a:lnSpc>
                <a:spcPct val="107000"/>
              </a:lnSpc>
              <a:spcBef>
                <a:spcPts val="0"/>
              </a:spcBef>
              <a:spcAft>
                <a:spcPts val="0"/>
              </a:spcAft>
              <a:buFont typeface="Calibri" panose="020F0502020204030204" pitchFamily="34" charset="0"/>
              <a:buChar char="-"/>
            </a:pPr>
            <a:endParaRPr lang="en-US" sz="2000" dirty="0">
              <a:effectLst/>
              <a:latin typeface="Calibri" panose="020F0502020204030204" pitchFamily="34" charset="0"/>
              <a:ea typeface="Calibri" panose="020F0502020204030204" pitchFamily="34" charset="0"/>
              <a:cs typeface="Tunga" panose="020B0502040204020203"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ANC, institutional delivery, and PNC coverage were studied among last births in the five years preceding the survey</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Immunization coverage was studied among children age 12-23 months</a:t>
            </a:r>
          </a:p>
          <a:p>
            <a:pPr marL="742950" lvl="1" indent="-285750">
              <a:lnSpc>
                <a:spcPct val="107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unga" panose="020B0502040204020203" pitchFamily="34" charset="0"/>
              </a:rPr>
              <a:t>Treatment for childhood illnesses is studied among children under age 5, who had symptoms of ARI or diarrhea or fever in the 15 days prior to the survey</a:t>
            </a:r>
          </a:p>
          <a:p>
            <a:pPr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unga" panose="020B0502040204020203" pitchFamily="34" charset="0"/>
            </a:endParaRPr>
          </a:p>
          <a:p>
            <a:pPr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unga" panose="020B0502040204020203" pitchFamily="34" charset="0"/>
              </a:rPr>
              <a:t>We have also use</a:t>
            </a:r>
            <a:r>
              <a:rPr lang="en-US" dirty="0">
                <a:latin typeface="Calibri" panose="020F0502020204030204" pitchFamily="34" charset="0"/>
                <a:ea typeface="Calibri" panose="020F0502020204030204" pitchFamily="34" charset="0"/>
                <a:cs typeface="Tunga" panose="020B0502040204020203" pitchFamily="34" charset="0"/>
              </a:rPr>
              <a:t>d </a:t>
            </a:r>
            <a:r>
              <a:rPr lang="en-US" dirty="0">
                <a:effectLst/>
                <a:latin typeface="Calibri" panose="020F0502020204030204" pitchFamily="34" charset="0"/>
                <a:ea typeface="Calibri" panose="020F0502020204030204" pitchFamily="34" charset="0"/>
                <a:cs typeface="Tunga" panose="020B0502040204020203" pitchFamily="34" charset="0"/>
              </a:rPr>
              <a:t>NFHS 2005-06 data for the describing the trends in inequity at the state level</a:t>
            </a:r>
          </a:p>
          <a:p>
            <a:pPr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unga" panose="020B0502040204020203" pitchFamily="34" charset="0"/>
              </a:rPr>
              <a:t>Only rural samples were used</a:t>
            </a:r>
            <a:endParaRPr lang="en-US" dirty="0">
              <a:effectLst/>
              <a:latin typeface="Calibri" panose="020F0502020204030204" pitchFamily="34" charset="0"/>
              <a:ea typeface="Calibri" panose="020F0502020204030204" pitchFamily="34" charset="0"/>
              <a:cs typeface="Tunga" panose="020B0502040204020203" pitchFamily="34" charset="0"/>
            </a:endParaRPr>
          </a:p>
        </p:txBody>
      </p:sp>
    </p:spTree>
    <p:extLst>
      <p:ext uri="{BB962C8B-B14F-4D97-AF65-F5344CB8AC3E}">
        <p14:creationId xmlns:p14="http://schemas.microsoft.com/office/powerpoint/2010/main" val="181394940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F82C-8929-1A4B-9372-3DEB9A31E7B5}"/>
              </a:ext>
            </a:extLst>
          </p:cNvPr>
          <p:cNvSpPr>
            <a:spLocks noGrp="1"/>
          </p:cNvSpPr>
          <p:nvPr>
            <p:ph type="title"/>
          </p:nvPr>
        </p:nvSpPr>
        <p:spPr/>
        <p:txBody>
          <a:bodyPr/>
          <a:lstStyle/>
          <a:p>
            <a:r>
              <a:rPr lang="en-US" dirty="0"/>
              <a:t>Methods (3/4)</a:t>
            </a:r>
          </a:p>
        </p:txBody>
      </p:sp>
      <p:sp>
        <p:nvSpPr>
          <p:cNvPr id="5" name="Content Placeholder 4">
            <a:extLst>
              <a:ext uri="{FF2B5EF4-FFF2-40B4-BE49-F238E27FC236}">
                <a16:creationId xmlns:a16="http://schemas.microsoft.com/office/drawing/2014/main" id="{3AD98F41-FE2D-7E88-FCA6-288A6F0D0AB7}"/>
              </a:ext>
            </a:extLst>
          </p:cNvPr>
          <p:cNvSpPr>
            <a:spLocks noGrp="1"/>
          </p:cNvSpPr>
          <p:nvPr>
            <p:ph idx="1"/>
          </p:nvPr>
        </p:nvSpPr>
        <p:spPr>
          <a:xfrm>
            <a:off x="1159564" y="1791070"/>
            <a:ext cx="9872871" cy="4038600"/>
          </a:xfrm>
        </p:spPr>
        <p:txBody>
          <a:bodyPr>
            <a:noAutofit/>
          </a:bodyPr>
          <a:lstStyle/>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unga" panose="020B0502040204020203" pitchFamily="34" charset="0"/>
              </a:rPr>
              <a:t>For studying the </a:t>
            </a:r>
            <a:r>
              <a:rPr lang="en-US" sz="2400" b="1" dirty="0">
                <a:effectLst/>
                <a:latin typeface="Calibri" panose="020F0502020204030204" pitchFamily="34" charset="0"/>
                <a:ea typeface="Calibri" panose="020F0502020204030204" pitchFamily="34" charset="0"/>
                <a:cs typeface="Tunga" panose="020B0502040204020203" pitchFamily="34" charset="0"/>
              </a:rPr>
              <a:t>block level inequalities</a:t>
            </a:r>
            <a:r>
              <a:rPr lang="en-US" sz="2400" dirty="0">
                <a:effectLst/>
                <a:latin typeface="Calibri" panose="020F0502020204030204" pitchFamily="34" charset="0"/>
                <a:ea typeface="Calibri" panose="020F0502020204030204" pitchFamily="34" charset="0"/>
                <a:cs typeface="Tunga" panose="020B0502040204020203" pitchFamily="34" charset="0"/>
              </a:rPr>
              <a:t>, data from the Community </a:t>
            </a:r>
            <a:r>
              <a:rPr lang="en-US" sz="2400" dirty="0" err="1">
                <a:effectLst/>
                <a:latin typeface="Calibri" panose="020F0502020204030204" pitchFamily="34" charset="0"/>
                <a:ea typeface="Calibri" panose="020F0502020204030204" pitchFamily="34" charset="0"/>
                <a:cs typeface="Tunga" panose="020B0502040204020203" pitchFamily="34" charset="0"/>
              </a:rPr>
              <a:t>Behaviour</a:t>
            </a:r>
            <a:r>
              <a:rPr lang="en-US" sz="2400" dirty="0">
                <a:effectLst/>
                <a:latin typeface="Calibri" panose="020F0502020204030204" pitchFamily="34" charset="0"/>
                <a:ea typeface="Calibri" panose="020F0502020204030204" pitchFamily="34" charset="0"/>
                <a:cs typeface="Tunga" panose="020B0502040204020203" pitchFamily="34" charset="0"/>
              </a:rPr>
              <a:t> Tracking Survey (CBTS) were used</a:t>
            </a:r>
          </a:p>
          <a:p>
            <a:pPr lvl="2"/>
            <a:r>
              <a:rPr lang="en-US" sz="2000" dirty="0"/>
              <a:t>Three rounds of surveys, with ASHA areas as primary sampling unit</a:t>
            </a:r>
          </a:p>
          <a:p>
            <a:pPr lvl="2"/>
            <a:r>
              <a:rPr lang="en-US" sz="2000" dirty="0"/>
              <a:t>ASHA areas sampled randomly from within selected blocks, and within each ASHA area all women with a live birth or stillbirth within the previous 60 days were interviewed</a:t>
            </a:r>
          </a:p>
          <a:p>
            <a:pPr lvl="2"/>
            <a:r>
              <a:rPr lang="en-US" sz="2000" dirty="0"/>
              <a:t>Initial “baseline” round in 100 blocks within the 25 HPDs 2014/15</a:t>
            </a:r>
          </a:p>
          <a:p>
            <a:pPr lvl="2"/>
            <a:r>
              <a:rPr lang="en-US" sz="2000" dirty="0"/>
              <a:t>Two follow-up rounds in the 20 poorest performing blocks (2016 and 2017)</a:t>
            </a:r>
          </a:p>
          <a:p>
            <a:pPr lvl="2"/>
            <a:endParaRPr lang="en-US" sz="2000" dirty="0"/>
          </a:p>
        </p:txBody>
      </p:sp>
    </p:spTree>
    <p:extLst>
      <p:ext uri="{BB962C8B-B14F-4D97-AF65-F5344CB8AC3E}">
        <p14:creationId xmlns:p14="http://schemas.microsoft.com/office/powerpoint/2010/main" val="136467110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F82C-8929-1A4B-9372-3DEB9A31E7B5}"/>
              </a:ext>
            </a:extLst>
          </p:cNvPr>
          <p:cNvSpPr>
            <a:spLocks noGrp="1"/>
          </p:cNvSpPr>
          <p:nvPr>
            <p:ph type="title"/>
          </p:nvPr>
        </p:nvSpPr>
        <p:spPr/>
        <p:txBody>
          <a:bodyPr/>
          <a:lstStyle/>
          <a:p>
            <a:r>
              <a:rPr lang="en-US" dirty="0"/>
              <a:t>Methods (4/4)</a:t>
            </a:r>
          </a:p>
        </p:txBody>
      </p:sp>
      <p:sp>
        <p:nvSpPr>
          <p:cNvPr id="5" name="Content Placeholder 4">
            <a:extLst>
              <a:ext uri="{FF2B5EF4-FFF2-40B4-BE49-F238E27FC236}">
                <a16:creationId xmlns:a16="http://schemas.microsoft.com/office/drawing/2014/main" id="{3AD98F41-FE2D-7E88-FCA6-288A6F0D0AB7}"/>
              </a:ext>
            </a:extLst>
          </p:cNvPr>
          <p:cNvSpPr>
            <a:spLocks noGrp="1"/>
          </p:cNvSpPr>
          <p:nvPr>
            <p:ph idx="1"/>
          </p:nvPr>
        </p:nvSpPr>
        <p:spPr/>
        <p:txBody>
          <a:bodyPr>
            <a:noAutofit/>
          </a:bodyPr>
          <a:lstStyle/>
          <a:p>
            <a:r>
              <a:rPr lang="en-US" sz="2400" dirty="0"/>
              <a:t>Geographic disparities were examined in two ways:</a:t>
            </a:r>
          </a:p>
          <a:p>
            <a:pPr lvl="1"/>
            <a:r>
              <a:rPr lang="en-US" sz="1800" dirty="0"/>
              <a:t>Comparison of the average contact coverage at the district/block levels</a:t>
            </a:r>
          </a:p>
          <a:p>
            <a:pPr lvl="1"/>
            <a:r>
              <a:rPr lang="en-US" sz="1800" dirty="0"/>
              <a:t>Analysis of the geographic “dispersion” of contact coverage across villages/ASHA areas within districts/blocks, by calculating the percentage of villages/ASHA areas where all women/children had contact coverage versus the percentage of villages/ASHA areas where no women had contact coverage</a:t>
            </a:r>
          </a:p>
          <a:p>
            <a:r>
              <a:rPr lang="en-US" sz="2400" dirty="0"/>
              <a:t>Inequalities by socio-economic position were assessed by comparing differences in contact coverage by maternal education and household wealth </a:t>
            </a:r>
            <a:r>
              <a:rPr lang="en-US" sz="2400" dirty="0" err="1"/>
              <a:t>tertile</a:t>
            </a:r>
            <a:r>
              <a:rPr lang="en-US" sz="2400" dirty="0"/>
              <a:t>:</a:t>
            </a:r>
          </a:p>
          <a:p>
            <a:pPr lvl="1"/>
            <a:r>
              <a:rPr lang="en-US" sz="1800" dirty="0"/>
              <a:t>Overall, across all districts/blocks</a:t>
            </a:r>
          </a:p>
          <a:p>
            <a:pPr lvl="1"/>
            <a:r>
              <a:rPr lang="en-US" sz="1800" dirty="0"/>
              <a:t>Socio-economic position transecting with geography, by examining the extent to which geographic disparities were greater for those of lower socio-economic position </a:t>
            </a:r>
          </a:p>
        </p:txBody>
      </p:sp>
    </p:spTree>
    <p:extLst>
      <p:ext uri="{BB962C8B-B14F-4D97-AF65-F5344CB8AC3E}">
        <p14:creationId xmlns:p14="http://schemas.microsoft.com/office/powerpoint/2010/main" val="16038201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919E-4728-6028-D76D-446CF66FBC75}"/>
              </a:ext>
            </a:extLst>
          </p:cNvPr>
          <p:cNvSpPr>
            <a:spLocks noGrp="1"/>
          </p:cNvSpPr>
          <p:nvPr>
            <p:ph type="title"/>
          </p:nvPr>
        </p:nvSpPr>
        <p:spPr/>
        <p:txBody>
          <a:bodyPr/>
          <a:lstStyle/>
          <a:p>
            <a:r>
              <a:rPr lang="en-US" dirty="0"/>
              <a:t>Trends in coverage by service</a:t>
            </a:r>
          </a:p>
        </p:txBody>
      </p:sp>
      <p:graphicFrame>
        <p:nvGraphicFramePr>
          <p:cNvPr id="6" name="Content Placeholder 5">
            <a:extLst>
              <a:ext uri="{FF2B5EF4-FFF2-40B4-BE49-F238E27FC236}">
                <a16:creationId xmlns:a16="http://schemas.microsoft.com/office/drawing/2014/main" id="{5EDA5BA1-61A0-9400-8C1D-96A5C6507B07}"/>
              </a:ext>
            </a:extLst>
          </p:cNvPr>
          <p:cNvGraphicFramePr>
            <a:graphicFrameLocks noGrp="1"/>
          </p:cNvGraphicFramePr>
          <p:nvPr>
            <p:ph idx="1"/>
          </p:nvPr>
        </p:nvGraphicFramePr>
        <p:xfrm>
          <a:off x="1143001" y="2057400"/>
          <a:ext cx="49530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AFF94C4-FAAF-8D73-2B33-A4D12EB04CD9}"/>
              </a:ext>
            </a:extLst>
          </p:cNvPr>
          <p:cNvSpPr txBox="1"/>
          <p:nvPr/>
        </p:nvSpPr>
        <p:spPr>
          <a:xfrm>
            <a:off x="6782538" y="2177460"/>
            <a:ext cx="3289917" cy="3236207"/>
          </a:xfrm>
          <a:prstGeom prst="rect">
            <a:avLst/>
          </a:prstGeom>
          <a:noFill/>
        </p:spPr>
        <p:txBody>
          <a:bodyPr wrap="square">
            <a:spAutoFit/>
          </a:bodyPr>
          <a:lstStyle/>
          <a:p>
            <a:pPr marR="0" lvl="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unga" panose="020B0502040204020203" pitchFamily="34" charset="0"/>
              </a:rPr>
              <a:t>Coverage for all services considered in the care continuum has been increasing sharply in the last 15 years, except for treatment for childhood illnesses which remained constant at around 65%.</a:t>
            </a:r>
          </a:p>
        </p:txBody>
      </p:sp>
    </p:spTree>
    <p:extLst>
      <p:ext uri="{BB962C8B-B14F-4D97-AF65-F5344CB8AC3E}">
        <p14:creationId xmlns:p14="http://schemas.microsoft.com/office/powerpoint/2010/main" val="2317394618"/>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40670F43C5474AA4E6737007CDDFCD" ma:contentTypeVersion="11" ma:contentTypeDescription="Create a new document." ma:contentTypeScope="" ma:versionID="2f267bedc5fa5f439f2a5e9d944b885f">
  <xsd:schema xmlns:xsd="http://www.w3.org/2001/XMLSchema" xmlns:xs="http://www.w3.org/2001/XMLSchema" xmlns:p="http://schemas.microsoft.com/office/2006/metadata/properties" xmlns:ns2="24ac6aad-4d7c-4737-8983-7776061107f9" xmlns:ns3="bcaddf40-6706-4f62-95ca-6a261bcf9391" targetNamespace="http://schemas.microsoft.com/office/2006/metadata/properties" ma:root="true" ma:fieldsID="be7981e502904c940700ac8b5a7e7526" ns2:_="" ns3:_="">
    <xsd:import namespace="24ac6aad-4d7c-4737-8983-7776061107f9"/>
    <xsd:import namespace="bcaddf40-6706-4f62-95ca-6a261bcf93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c6aad-4d7c-4737-8983-777606110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ddf40-6706-4f62-95ca-6a261bcf939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BBEB7-5A3C-40D9-B94E-828871E379C9}">
  <ds:schemaRefs>
    <ds:schemaRef ds:uri="http://schemas.microsoft.com/sharepoint/v3/contenttype/forms"/>
  </ds:schemaRefs>
</ds:datastoreItem>
</file>

<file path=customXml/itemProps2.xml><?xml version="1.0" encoding="utf-8"?>
<ds:datastoreItem xmlns:ds="http://schemas.openxmlformats.org/officeDocument/2006/customXml" ds:itemID="{992EFC87-4F2A-4E9E-BA03-9B668DB7813D}">
  <ds:schemaRefs>
    <ds:schemaRef ds:uri="bcaddf40-6706-4f62-95ca-6a261bcf9391"/>
    <ds:schemaRef ds:uri="http://www.w3.org/XML/1998/namespace"/>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24ac6aad-4d7c-4737-8983-7776061107f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52C3A25-9E06-4116-9F37-0B439FA11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c6aad-4d7c-4737-8983-7776061107f9"/>
    <ds:schemaRef ds:uri="bcaddf40-6706-4f62-95ca-6a261bcf9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26934</TotalTime>
  <Words>1892</Words>
  <Application>Microsoft Office PowerPoint</Application>
  <PresentationFormat>Widescreen</PresentationFormat>
  <Paragraphs>169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Corbel</vt:lpstr>
      <vt:lpstr>Courier New</vt:lpstr>
      <vt:lpstr>Wingdings</vt:lpstr>
      <vt:lpstr>Basis</vt:lpstr>
      <vt:lpstr>Geographic and socioeconomic inequalities in the coverage for selected MNCH services in rural Uttar Pradesh, India  </vt:lpstr>
      <vt:lpstr>Background</vt:lpstr>
      <vt:lpstr>Idea…</vt:lpstr>
      <vt:lpstr>Objectives</vt:lpstr>
      <vt:lpstr>Methods (1/4)</vt:lpstr>
      <vt:lpstr>Methods (2/4)</vt:lpstr>
      <vt:lpstr>Methods (3/4)</vt:lpstr>
      <vt:lpstr>Methods (4/4)</vt:lpstr>
      <vt:lpstr>Trends in coverage by service</vt:lpstr>
      <vt:lpstr>Trends in coverage by source</vt:lpstr>
      <vt:lpstr>District-level distribution of coverage by service type</vt:lpstr>
      <vt:lpstr>Coverage inequalities by maternal education</vt:lpstr>
      <vt:lpstr>Coverage inequalities by household wealth</vt:lpstr>
      <vt:lpstr>Comparison of inequalities in intervention coverage by maternal education and household wealth</vt:lpstr>
      <vt:lpstr>District-level distribution of contact coverage by service type and maternal education</vt:lpstr>
      <vt:lpstr>District-level distribution of contact coverage by service type and household wealth</vt:lpstr>
      <vt:lpstr>Distribution of villages by any ANC coverage according to maternal education and wealth</vt:lpstr>
      <vt:lpstr>Distribution of villages by institutional delivery, according to maternal education and wealth</vt:lpstr>
      <vt:lpstr>Geographic (district) and socioeconomic inequalities of institutional delivery</vt:lpstr>
      <vt:lpstr>Block-level distribution of contact coverage for any ANC and institutional delivery in 20 poor performing blocks, by literacy: CBTS R1 (2014/15), R2 (2016) and R3 (2017)</vt:lpstr>
      <vt:lpstr>Geographic dispersion within blocks of ANC and institutional delivery– scatterplot of the proportion of ASHA areas with no women with 1+ ANC/ID and the proportion of ASHA areas with all women receiving 1+ ANC/ID – 20 poorest performing blocks, 2014/15 (R1) and 2017 (R3)</vt:lpstr>
      <vt:lpstr>Conceptual thought… empirical hallmarks of the Tanahashi framework</vt:lpstr>
      <vt:lpstr>Summary of key findings</vt:lpstr>
      <vt:lpstr>Summary of key findings</vt:lpstr>
      <vt:lpstr>Some further thoughts…</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Exemplars in Global Health</dc:title>
  <dc:creator>bassarag</dc:creator>
  <cp:lastModifiedBy>BM Ramesh</cp:lastModifiedBy>
  <cp:revision>1649</cp:revision>
  <cp:lastPrinted>2021-06-25T12:17:06Z</cp:lastPrinted>
  <dcterms:created xsi:type="dcterms:W3CDTF">2020-02-12T18:14:31Z</dcterms:created>
  <dcterms:modified xsi:type="dcterms:W3CDTF">2023-04-08T03:56:50Z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0x0101004F40670F43C5474AA4E6737007CDDFCD</vt:lpwstr>
  </property>
  <property fmtid="{D5CDD505-2E9C-101B-9397-08002B2CF9AE}" pid="3" name="MSIP_Label_852752cf-d49f-4823-b47c-7232a076d5ce_Enabled">
    <vt:lpwstr>True</vt:lpwstr>
  </property>
  <property fmtid="{D5CDD505-2E9C-101B-9397-08002B2CF9AE}" pid="4" name="MSIP_Label_852752cf-d49f-4823-b47c-7232a076d5ce_SiteId">
    <vt:lpwstr>e38fdd56-dd64-4d67-b048-e7c0ae321d11</vt:lpwstr>
  </property>
  <property fmtid="{D5CDD505-2E9C-101B-9397-08002B2CF9AE}" pid="5" name="MSIP_Label_852752cf-d49f-4823-b47c-7232a076d5ce_Owner">
    <vt:lpwstr>torsten.reinl@gatesventures.com</vt:lpwstr>
  </property>
  <property fmtid="{D5CDD505-2E9C-101B-9397-08002B2CF9AE}" pid="6" name="MSIP_Label_852752cf-d49f-4823-b47c-7232a076d5ce_SetDate">
    <vt:lpwstr>2018-09-25T23:11:01.7618921Z</vt:lpwstr>
  </property>
  <property fmtid="{D5CDD505-2E9C-101B-9397-08002B2CF9AE}" pid="7" name="MSIP_Label_852752cf-d49f-4823-b47c-7232a076d5ce_Name">
    <vt:lpwstr>General</vt:lpwstr>
  </property>
  <property fmtid="{D5CDD505-2E9C-101B-9397-08002B2CF9AE}" pid="8" name="MSIP_Label_852752cf-d49f-4823-b47c-7232a076d5ce_Application">
    <vt:lpwstr>Microsoft Azure Information Protection</vt:lpwstr>
  </property>
  <property fmtid="{D5CDD505-2E9C-101B-9397-08002B2CF9AE}" pid="9" name="MSIP_Label_852752cf-d49f-4823-b47c-7232a076d5ce_Extended_MSFT_Method">
    <vt:lpwstr>Automatic</vt:lpwstr>
  </property>
  <property fmtid="{D5CDD505-2E9C-101B-9397-08002B2CF9AE}" pid="10" name="Sensitivity">
    <vt:lpwstr>General</vt:lpwstr>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AuthorIds_UIVersion_1024">
    <vt:lpwstr>17</vt:lpwstr>
  </property>
</Properties>
</file>